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2"/>
  </p:handoutMasterIdLst>
  <p:sldIdLst>
    <p:sldId id="256" r:id="rId2"/>
    <p:sldId id="257" r:id="rId3"/>
    <p:sldId id="295" r:id="rId4"/>
    <p:sldId id="258" r:id="rId5"/>
    <p:sldId id="259" r:id="rId6"/>
    <p:sldId id="260" r:id="rId7"/>
    <p:sldId id="262" r:id="rId8"/>
    <p:sldId id="296" r:id="rId9"/>
    <p:sldId id="308" r:id="rId10"/>
    <p:sldId id="399" r:id="rId11"/>
    <p:sldId id="400" r:id="rId12"/>
    <p:sldId id="307" r:id="rId13"/>
    <p:sldId id="272" r:id="rId14"/>
    <p:sldId id="297" r:id="rId15"/>
    <p:sldId id="298" r:id="rId16"/>
    <p:sldId id="405" r:id="rId17"/>
    <p:sldId id="266" r:id="rId18"/>
    <p:sldId id="299" r:id="rId19"/>
    <p:sldId id="300" r:id="rId20"/>
    <p:sldId id="310" r:id="rId21"/>
    <p:sldId id="312" r:id="rId22"/>
    <p:sldId id="313" r:id="rId23"/>
    <p:sldId id="314" r:id="rId24"/>
    <p:sldId id="311" r:id="rId25"/>
    <p:sldId id="315" r:id="rId26"/>
    <p:sldId id="317" r:id="rId27"/>
    <p:sldId id="406" r:id="rId28"/>
    <p:sldId id="318" r:id="rId29"/>
    <p:sldId id="319" r:id="rId30"/>
    <p:sldId id="320" r:id="rId31"/>
    <p:sldId id="321" r:id="rId32"/>
    <p:sldId id="322" r:id="rId33"/>
    <p:sldId id="323" r:id="rId34"/>
    <p:sldId id="325" r:id="rId35"/>
    <p:sldId id="324" r:id="rId36"/>
    <p:sldId id="326" r:id="rId37"/>
    <p:sldId id="327" r:id="rId38"/>
    <p:sldId id="328" r:id="rId39"/>
    <p:sldId id="330" r:id="rId40"/>
    <p:sldId id="331" r:id="rId41"/>
    <p:sldId id="332" r:id="rId42"/>
    <p:sldId id="338" r:id="rId43"/>
    <p:sldId id="339" r:id="rId44"/>
    <p:sldId id="340" r:id="rId45"/>
    <p:sldId id="341" r:id="rId46"/>
    <p:sldId id="342" r:id="rId47"/>
    <p:sldId id="343" r:id="rId48"/>
    <p:sldId id="344" r:id="rId49"/>
    <p:sldId id="345" r:id="rId50"/>
    <p:sldId id="346" r:id="rId51"/>
    <p:sldId id="347" r:id="rId52"/>
    <p:sldId id="356" r:id="rId53"/>
    <p:sldId id="357"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49" r:id="rId69"/>
    <p:sldId id="350" r:id="rId70"/>
    <p:sldId id="351" r:id="rId71"/>
    <p:sldId id="352" r:id="rId72"/>
    <p:sldId id="353" r:id="rId73"/>
    <p:sldId id="354" r:id="rId74"/>
    <p:sldId id="373" r:id="rId75"/>
    <p:sldId id="374" r:id="rId76"/>
    <p:sldId id="377" r:id="rId77"/>
    <p:sldId id="376" r:id="rId78"/>
    <p:sldId id="378" r:id="rId79"/>
    <p:sldId id="381" r:id="rId80"/>
    <p:sldId id="383" r:id="rId81"/>
    <p:sldId id="384" r:id="rId82"/>
    <p:sldId id="385" r:id="rId83"/>
    <p:sldId id="386" r:id="rId84"/>
    <p:sldId id="387" r:id="rId85"/>
    <p:sldId id="388" r:id="rId86"/>
    <p:sldId id="401" r:id="rId87"/>
    <p:sldId id="404" r:id="rId88"/>
    <p:sldId id="403" r:id="rId89"/>
    <p:sldId id="390" r:id="rId90"/>
    <p:sldId id="402" r:id="rId91"/>
    <p:sldId id="396" r:id="rId92"/>
    <p:sldId id="389" r:id="rId93"/>
    <p:sldId id="391" r:id="rId94"/>
    <p:sldId id="392" r:id="rId95"/>
    <p:sldId id="393" r:id="rId96"/>
    <p:sldId id="394" r:id="rId97"/>
    <p:sldId id="397" r:id="rId98"/>
    <p:sldId id="398" r:id="rId99"/>
    <p:sldId id="412" r:id="rId100"/>
    <p:sldId id="407" r:id="rId10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467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47" autoAdjust="0"/>
  </p:normalViewPr>
  <p:slideViewPr>
    <p:cSldViewPr>
      <p:cViewPr>
        <p:scale>
          <a:sx n="90" d="100"/>
          <a:sy n="90" d="100"/>
        </p:scale>
        <p:origin x="-594" y="786"/>
      </p:cViewPr>
      <p:guideLst>
        <p:guide orient="horz" pos="2160"/>
        <p:guide pos="2880"/>
      </p:guideLst>
    </p:cSldViewPr>
  </p:slideViewPr>
  <p:notesTextViewPr>
    <p:cViewPr>
      <p:scale>
        <a:sx n="1" d="1"/>
        <a:sy n="1" d="1"/>
      </p:scale>
      <p:origin x="0" y="0"/>
    </p:cViewPr>
  </p:notesTextViewPr>
  <p:sorterViewPr>
    <p:cViewPr>
      <p:scale>
        <a:sx n="66" d="100"/>
        <a:sy n="66" d="100"/>
      </p:scale>
      <p:origin x="0" y="5460"/>
    </p:cViewPr>
  </p:sorterViewPr>
  <p:notesViewPr>
    <p:cSldViewPr>
      <p:cViewPr varScale="1">
        <p:scale>
          <a:sx n="81" d="100"/>
          <a:sy n="81" d="100"/>
        </p:scale>
        <p:origin x="-23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145E7-F86F-4132-AA99-C9A7394D3E25}"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zh-CN" altLang="en-US"/>
        </a:p>
      </dgm:t>
    </dgm:pt>
    <dgm:pt modelId="{01E1F849-03F6-4DF6-8CAF-B47EB921D1FD}">
      <dgm:prSet phldrT="[文本]" custT="1"/>
      <dgm:spPr/>
      <dgm:t>
        <a:bodyPr/>
        <a:lstStyle/>
        <a:p>
          <a:r>
            <a:rPr lang="zh-CN" altLang="en-US" sz="1800" dirty="0" smtClean="0">
              <a:latin typeface="黑体" pitchFamily="49" charset="-122"/>
              <a:ea typeface="黑体" pitchFamily="49" charset="-122"/>
            </a:rPr>
            <a:t>哈佛大学</a:t>
          </a:r>
          <a:endParaRPr lang="zh-CN" altLang="en-US" sz="1800" dirty="0">
            <a:latin typeface="黑体" pitchFamily="49" charset="-122"/>
            <a:ea typeface="黑体" pitchFamily="49" charset="-122"/>
          </a:endParaRPr>
        </a:p>
      </dgm:t>
    </dgm:pt>
    <dgm:pt modelId="{A7A46CF1-301D-4F54-8F15-7B9C5D8A0A75}" type="parTrans" cxnId="{EF2344FD-5C1D-4901-9D71-093A6E74677D}">
      <dgm:prSet/>
      <dgm:spPr/>
      <dgm:t>
        <a:bodyPr/>
        <a:lstStyle/>
        <a:p>
          <a:endParaRPr lang="zh-CN" altLang="en-US"/>
        </a:p>
      </dgm:t>
    </dgm:pt>
    <dgm:pt modelId="{38D6BA0C-C2AA-423D-AAB4-05A9B55701A2}" type="sibTrans" cxnId="{EF2344FD-5C1D-4901-9D71-093A6E74677D}">
      <dgm:prSet/>
      <dgm:spPr/>
      <dgm:t>
        <a:bodyPr/>
        <a:lstStyle/>
        <a:p>
          <a:endParaRPr lang="zh-CN" altLang="en-US"/>
        </a:p>
      </dgm:t>
    </dgm:pt>
    <dgm:pt modelId="{EC15D95F-198C-4109-B046-A58F2072E580}">
      <dgm:prSet phldrT="[文本]" custT="1"/>
      <dgm:spPr/>
      <dgm:t>
        <a:bodyPr/>
        <a:lstStyle/>
        <a:p>
          <a:r>
            <a:rPr lang="zh-CN" altLang="en-US" sz="1800" dirty="0" smtClean="0">
              <a:latin typeface="黑体" pitchFamily="49" charset="-122"/>
              <a:ea typeface="黑体" pitchFamily="49" charset="-122"/>
            </a:rPr>
            <a:t>布朗大学</a:t>
          </a:r>
          <a:endParaRPr lang="zh-CN" altLang="en-US" sz="1800" dirty="0">
            <a:latin typeface="黑体" pitchFamily="49" charset="-122"/>
            <a:ea typeface="黑体" pitchFamily="49" charset="-122"/>
          </a:endParaRPr>
        </a:p>
      </dgm:t>
    </dgm:pt>
    <dgm:pt modelId="{23269503-616A-4C51-9DAC-5047A27094EA}" type="parTrans" cxnId="{011C34F5-1F3D-4528-BD58-3B45EB5FA95D}">
      <dgm:prSet/>
      <dgm:spPr/>
      <dgm:t>
        <a:bodyPr/>
        <a:lstStyle/>
        <a:p>
          <a:endParaRPr lang="zh-CN" altLang="en-US"/>
        </a:p>
      </dgm:t>
    </dgm:pt>
    <dgm:pt modelId="{E518D789-D054-4EE5-95A5-1D7E554C4095}" type="sibTrans" cxnId="{011C34F5-1F3D-4528-BD58-3B45EB5FA95D}">
      <dgm:prSet/>
      <dgm:spPr/>
      <dgm:t>
        <a:bodyPr/>
        <a:lstStyle/>
        <a:p>
          <a:endParaRPr lang="zh-CN" altLang="en-US"/>
        </a:p>
      </dgm:t>
    </dgm:pt>
    <dgm:pt modelId="{FB8298BA-A58C-4EF3-A490-486FADFD20D6}">
      <dgm:prSet phldrT="[文本]" custT="1"/>
      <dgm:spPr/>
      <dgm:t>
        <a:bodyPr/>
        <a:lstStyle/>
        <a:p>
          <a:r>
            <a:rPr lang="zh-CN" altLang="en-US" sz="1800" dirty="0" smtClean="0">
              <a:latin typeface="黑体" pitchFamily="49" charset="-122"/>
              <a:ea typeface="黑体" pitchFamily="49" charset="-122"/>
            </a:rPr>
            <a:t>耶鲁大学</a:t>
          </a:r>
          <a:endParaRPr lang="zh-CN" altLang="en-US" sz="1800" dirty="0">
            <a:latin typeface="黑体" pitchFamily="49" charset="-122"/>
            <a:ea typeface="黑体" pitchFamily="49" charset="-122"/>
          </a:endParaRPr>
        </a:p>
      </dgm:t>
    </dgm:pt>
    <dgm:pt modelId="{8AF70AF7-D948-42FF-A0FE-0D547EA0569A}" type="parTrans" cxnId="{D4BD4F13-473F-44BB-9A4E-AF417A61F270}">
      <dgm:prSet/>
      <dgm:spPr/>
      <dgm:t>
        <a:bodyPr/>
        <a:lstStyle/>
        <a:p>
          <a:endParaRPr lang="zh-CN" altLang="en-US"/>
        </a:p>
      </dgm:t>
    </dgm:pt>
    <dgm:pt modelId="{4C4A26AD-120F-4F67-A5B3-ECD7DDF57C7B}" type="sibTrans" cxnId="{D4BD4F13-473F-44BB-9A4E-AF417A61F270}">
      <dgm:prSet/>
      <dgm:spPr/>
      <dgm:t>
        <a:bodyPr/>
        <a:lstStyle/>
        <a:p>
          <a:endParaRPr lang="zh-CN" altLang="en-US"/>
        </a:p>
      </dgm:t>
    </dgm:pt>
    <dgm:pt modelId="{E4EE6B99-56A5-47F4-9767-E6F73D00D314}">
      <dgm:prSet phldrT="[文本]" custT="1"/>
      <dgm:spPr/>
      <dgm:t>
        <a:bodyPr/>
        <a:lstStyle/>
        <a:p>
          <a:r>
            <a:rPr lang="zh-CN" altLang="en-US" sz="1800" dirty="0" smtClean="0">
              <a:latin typeface="黑体" pitchFamily="49" charset="-122"/>
              <a:ea typeface="黑体" pitchFamily="49" charset="-122"/>
            </a:rPr>
            <a:t>莱斯大学</a:t>
          </a:r>
          <a:endParaRPr lang="zh-CN" altLang="en-US" sz="1800" dirty="0">
            <a:latin typeface="黑体" pitchFamily="49" charset="-122"/>
            <a:ea typeface="黑体" pitchFamily="49" charset="-122"/>
          </a:endParaRPr>
        </a:p>
      </dgm:t>
    </dgm:pt>
    <dgm:pt modelId="{750F5E45-86F7-4050-8976-B39F12B08819}" type="parTrans" cxnId="{90568520-8B66-45BF-A87D-4D46F1B9E758}">
      <dgm:prSet/>
      <dgm:spPr/>
      <dgm:t>
        <a:bodyPr/>
        <a:lstStyle/>
        <a:p>
          <a:endParaRPr lang="zh-CN" altLang="en-US"/>
        </a:p>
      </dgm:t>
    </dgm:pt>
    <dgm:pt modelId="{A759BC5F-1D84-49D4-BB81-6759F8D87590}" type="sibTrans" cxnId="{90568520-8B66-45BF-A87D-4D46F1B9E758}">
      <dgm:prSet/>
      <dgm:spPr/>
      <dgm:t>
        <a:bodyPr/>
        <a:lstStyle/>
        <a:p>
          <a:endParaRPr lang="zh-CN" altLang="en-US"/>
        </a:p>
      </dgm:t>
    </dgm:pt>
    <dgm:pt modelId="{426009B6-6A27-43AD-ABAC-7FB7E8E3F342}">
      <dgm:prSet phldrT="[文本]" custT="1"/>
      <dgm:spPr/>
      <dgm:t>
        <a:bodyPr/>
        <a:lstStyle/>
        <a:p>
          <a:r>
            <a:rPr lang="zh-CN" altLang="en-US" sz="1800" dirty="0" smtClean="0">
              <a:latin typeface="黑体" pitchFamily="49" charset="-122"/>
              <a:ea typeface="黑体" pitchFamily="49" charset="-122"/>
            </a:rPr>
            <a:t>德州大学奥斯汀分校</a:t>
          </a:r>
          <a:endParaRPr lang="zh-CN" altLang="en-US" sz="1800" dirty="0">
            <a:latin typeface="黑体" pitchFamily="49" charset="-122"/>
            <a:ea typeface="黑体" pitchFamily="49" charset="-122"/>
          </a:endParaRPr>
        </a:p>
      </dgm:t>
    </dgm:pt>
    <dgm:pt modelId="{36FE334A-24AB-441A-BDC2-01B0DED395B6}" type="parTrans" cxnId="{F9B243AE-8161-4D3A-BE70-484132A5D7E3}">
      <dgm:prSet/>
      <dgm:spPr/>
      <dgm:t>
        <a:bodyPr/>
        <a:lstStyle/>
        <a:p>
          <a:endParaRPr lang="zh-CN" altLang="en-US"/>
        </a:p>
      </dgm:t>
    </dgm:pt>
    <dgm:pt modelId="{4FAF1AF5-BC47-4C86-9B40-B35366987486}" type="sibTrans" cxnId="{F9B243AE-8161-4D3A-BE70-484132A5D7E3}">
      <dgm:prSet/>
      <dgm:spPr/>
      <dgm:t>
        <a:bodyPr/>
        <a:lstStyle/>
        <a:p>
          <a:endParaRPr lang="zh-CN" altLang="en-US"/>
        </a:p>
      </dgm:t>
    </dgm:pt>
    <dgm:pt modelId="{E811F047-EC81-4E36-A17D-CD9628DD3A5C}">
      <dgm:prSet phldrT="[文本]" custT="1"/>
      <dgm:spPr/>
      <dgm:t>
        <a:bodyPr/>
        <a:lstStyle/>
        <a:p>
          <a:r>
            <a:rPr lang="zh-CN" altLang="en-US" sz="1800" dirty="0" smtClean="0">
              <a:latin typeface="黑体" pitchFamily="49" charset="-122"/>
              <a:ea typeface="黑体" pitchFamily="49" charset="-122"/>
            </a:rPr>
            <a:t>纳米中心</a:t>
          </a:r>
          <a:endParaRPr lang="zh-CN" altLang="en-US" sz="1800" dirty="0">
            <a:latin typeface="黑体" pitchFamily="49" charset="-122"/>
            <a:ea typeface="黑体" pitchFamily="49" charset="-122"/>
          </a:endParaRPr>
        </a:p>
      </dgm:t>
    </dgm:pt>
    <dgm:pt modelId="{3F147F26-9164-4C32-8744-588982A7B96B}" type="parTrans" cxnId="{38FBFD5A-6211-4785-829A-F71B1278401B}">
      <dgm:prSet/>
      <dgm:spPr/>
      <dgm:t>
        <a:bodyPr/>
        <a:lstStyle/>
        <a:p>
          <a:endParaRPr lang="zh-CN" altLang="en-US"/>
        </a:p>
      </dgm:t>
    </dgm:pt>
    <dgm:pt modelId="{699A1518-82A3-4DA6-947C-88EDF65806FB}" type="sibTrans" cxnId="{38FBFD5A-6211-4785-829A-F71B1278401B}">
      <dgm:prSet/>
      <dgm:spPr/>
      <dgm:t>
        <a:bodyPr/>
        <a:lstStyle/>
        <a:p>
          <a:endParaRPr lang="zh-CN" altLang="en-US"/>
        </a:p>
      </dgm:t>
    </dgm:pt>
    <dgm:pt modelId="{D527A530-8D9C-48AD-91B5-BC0B0479F9BF}">
      <dgm:prSet phldrT="[文本]" custT="1"/>
      <dgm:spPr/>
      <dgm:t>
        <a:bodyPr/>
        <a:lstStyle/>
        <a:p>
          <a:r>
            <a:rPr lang="zh-CN" altLang="en-US" sz="1800" dirty="0" smtClean="0">
              <a:latin typeface="黑体" pitchFamily="49" charset="-122"/>
              <a:ea typeface="黑体" pitchFamily="49" charset="-122"/>
            </a:rPr>
            <a:t>波士顿大学</a:t>
          </a:r>
          <a:endParaRPr lang="zh-CN" altLang="en-US" sz="1800" dirty="0">
            <a:latin typeface="黑体" pitchFamily="49" charset="-122"/>
            <a:ea typeface="黑体" pitchFamily="49" charset="-122"/>
          </a:endParaRPr>
        </a:p>
      </dgm:t>
    </dgm:pt>
    <dgm:pt modelId="{C0D8B5D2-4BB0-46D4-B04C-07A056B1C91D}" type="parTrans" cxnId="{3D2FE87D-80A7-4199-A02D-B67E0C701702}">
      <dgm:prSet/>
      <dgm:spPr/>
      <dgm:t>
        <a:bodyPr/>
        <a:lstStyle/>
        <a:p>
          <a:endParaRPr lang="zh-CN" altLang="en-US"/>
        </a:p>
      </dgm:t>
    </dgm:pt>
    <dgm:pt modelId="{C2D169B9-B542-4470-93F7-C2AFA35BD3C1}" type="sibTrans" cxnId="{3D2FE87D-80A7-4199-A02D-B67E0C701702}">
      <dgm:prSet/>
      <dgm:spPr/>
      <dgm:t>
        <a:bodyPr/>
        <a:lstStyle/>
        <a:p>
          <a:endParaRPr lang="zh-CN" altLang="en-US"/>
        </a:p>
      </dgm:t>
    </dgm:pt>
    <dgm:pt modelId="{AAAFBEB0-DA22-4F2C-BEE7-A6A9AEE954A2}">
      <dgm:prSet phldrT="[文本]" custT="1"/>
      <dgm:spPr/>
      <dgm:t>
        <a:bodyPr/>
        <a:lstStyle/>
        <a:p>
          <a:r>
            <a:rPr lang="zh-CN" altLang="en-US" sz="1800" dirty="0" smtClean="0">
              <a:latin typeface="黑体" pitchFamily="49" charset="-122"/>
              <a:ea typeface="黑体" pitchFamily="49" charset="-122"/>
            </a:rPr>
            <a:t>休斯顿大学</a:t>
          </a:r>
          <a:endParaRPr lang="zh-CN" altLang="en-US" sz="1800" dirty="0">
            <a:latin typeface="黑体" pitchFamily="49" charset="-122"/>
            <a:ea typeface="黑体" pitchFamily="49" charset="-122"/>
          </a:endParaRPr>
        </a:p>
      </dgm:t>
    </dgm:pt>
    <dgm:pt modelId="{9336F328-4610-4D09-BF8B-E1FADFF432E7}" type="parTrans" cxnId="{F4949802-05AC-4A42-9FED-B2C59DA2F947}">
      <dgm:prSet/>
      <dgm:spPr/>
      <dgm:t>
        <a:bodyPr/>
        <a:lstStyle/>
        <a:p>
          <a:endParaRPr lang="zh-CN" altLang="en-US"/>
        </a:p>
      </dgm:t>
    </dgm:pt>
    <dgm:pt modelId="{21D97DDA-D17B-48FF-AFF4-75BB373D71E5}" type="sibTrans" cxnId="{F4949802-05AC-4A42-9FED-B2C59DA2F947}">
      <dgm:prSet/>
      <dgm:spPr/>
      <dgm:t>
        <a:bodyPr/>
        <a:lstStyle/>
        <a:p>
          <a:endParaRPr lang="zh-CN" altLang="en-US"/>
        </a:p>
      </dgm:t>
    </dgm:pt>
    <dgm:pt modelId="{D2C865DD-1F7A-48D0-B2EE-0B59BA25F0D1}">
      <dgm:prSet phldrT="[文本]" custT="1"/>
      <dgm:spPr/>
      <dgm:t>
        <a:bodyPr/>
        <a:lstStyle/>
        <a:p>
          <a:r>
            <a:rPr lang="zh-CN" altLang="en-US" sz="1800" dirty="0" smtClean="0">
              <a:latin typeface="黑体" pitchFamily="49" charset="-122"/>
              <a:ea typeface="黑体" pitchFamily="49" charset="-122"/>
            </a:rPr>
            <a:t>超导，能源，激光国家实验室</a:t>
          </a:r>
          <a:endParaRPr lang="zh-CN" altLang="en-US" sz="1800" dirty="0">
            <a:latin typeface="黑体" pitchFamily="49" charset="-122"/>
            <a:ea typeface="黑体" pitchFamily="49" charset="-122"/>
          </a:endParaRPr>
        </a:p>
      </dgm:t>
    </dgm:pt>
    <dgm:pt modelId="{E1A1E683-CB2C-485D-B855-1BFEB73D476A}" type="parTrans" cxnId="{5CB7E27C-8D25-4A31-A1A3-C25DE6B7D2FD}">
      <dgm:prSet/>
      <dgm:spPr/>
      <dgm:t>
        <a:bodyPr/>
        <a:lstStyle/>
        <a:p>
          <a:endParaRPr lang="zh-CN" altLang="en-US"/>
        </a:p>
      </dgm:t>
    </dgm:pt>
    <dgm:pt modelId="{FBA3217E-5652-46C9-9C1E-ADD3AD1B16B3}" type="sibTrans" cxnId="{5CB7E27C-8D25-4A31-A1A3-C25DE6B7D2FD}">
      <dgm:prSet/>
      <dgm:spPr/>
      <dgm:t>
        <a:bodyPr/>
        <a:lstStyle/>
        <a:p>
          <a:endParaRPr lang="zh-CN" altLang="en-US"/>
        </a:p>
      </dgm:t>
    </dgm:pt>
    <dgm:pt modelId="{459D8819-7387-4417-BA67-CC18C34AC15D}" type="pres">
      <dgm:prSet presAssocID="{03E145E7-F86F-4132-AA99-C9A7394D3E25}" presName="Name0" presStyleCnt="0">
        <dgm:presLayoutVars>
          <dgm:dir/>
        </dgm:presLayoutVars>
      </dgm:prSet>
      <dgm:spPr/>
      <dgm:t>
        <a:bodyPr/>
        <a:lstStyle/>
        <a:p>
          <a:endParaRPr lang="zh-CN" altLang="en-US"/>
        </a:p>
      </dgm:t>
    </dgm:pt>
    <dgm:pt modelId="{97BB5FFA-8CAB-4E68-8BB7-DA3888984B56}" type="pres">
      <dgm:prSet presAssocID="{01E1F849-03F6-4DF6-8CAF-B47EB921D1FD}" presName="parComposite" presStyleCnt="0"/>
      <dgm:spPr/>
    </dgm:pt>
    <dgm:pt modelId="{CF4451BE-228C-48D6-A96E-39E5CC5F854F}" type="pres">
      <dgm:prSet presAssocID="{01E1F849-03F6-4DF6-8CAF-B47EB921D1FD}" presName="parBigCircle" presStyleLbl="node0" presStyleIdx="0" presStyleCnt="7"/>
      <dgm:spPr/>
    </dgm:pt>
    <dgm:pt modelId="{166290D4-9BBB-497C-9C7A-A277943D6D60}" type="pres">
      <dgm:prSet presAssocID="{01E1F849-03F6-4DF6-8CAF-B47EB921D1FD}" presName="parTx" presStyleLbl="revTx" presStyleIdx="0" presStyleCnt="11"/>
      <dgm:spPr/>
      <dgm:t>
        <a:bodyPr/>
        <a:lstStyle/>
        <a:p>
          <a:endParaRPr lang="zh-CN" altLang="en-US"/>
        </a:p>
      </dgm:t>
    </dgm:pt>
    <dgm:pt modelId="{D49B1767-C607-4879-BFAF-9E77F6856128}" type="pres">
      <dgm:prSet presAssocID="{01E1F849-03F6-4DF6-8CAF-B47EB921D1FD}" presName="bSpace" presStyleCnt="0"/>
      <dgm:spPr/>
    </dgm:pt>
    <dgm:pt modelId="{CA1303C4-1E4E-443F-B916-0FA25D6BAA21}" type="pres">
      <dgm:prSet presAssocID="{01E1F849-03F6-4DF6-8CAF-B47EB921D1FD}" presName="parBackupNorm" presStyleCnt="0"/>
      <dgm:spPr/>
    </dgm:pt>
    <dgm:pt modelId="{D5604D48-91BC-4C17-9C6D-18EDEBCDDEF2}" type="pres">
      <dgm:prSet presAssocID="{38D6BA0C-C2AA-423D-AAB4-05A9B55701A2}" presName="parSpace" presStyleCnt="0"/>
      <dgm:spPr/>
    </dgm:pt>
    <dgm:pt modelId="{0A81A7B3-BF2C-4BA9-9E97-8D8EAABFDED6}" type="pres">
      <dgm:prSet presAssocID="{E811F047-EC81-4E36-A17D-CD9628DD3A5C}" presName="desBackupLeftNorm" presStyleCnt="0"/>
      <dgm:spPr/>
    </dgm:pt>
    <dgm:pt modelId="{CCE86C08-B23B-4C12-9759-16601CBE7B31}" type="pres">
      <dgm:prSet presAssocID="{E811F047-EC81-4E36-A17D-CD9628DD3A5C}" presName="desComposite" presStyleCnt="0"/>
      <dgm:spPr/>
    </dgm:pt>
    <dgm:pt modelId="{DED04C74-B5E9-484B-B29F-8B84A20EB69A}" type="pres">
      <dgm:prSet presAssocID="{E811F047-EC81-4E36-A17D-CD9628DD3A5C}" presName="desCircle" presStyleLbl="node1" presStyleIdx="0" presStyleCnt="2"/>
      <dgm:spPr/>
    </dgm:pt>
    <dgm:pt modelId="{1CEEFF56-A995-48A1-A10E-DCA3E3E12641}" type="pres">
      <dgm:prSet presAssocID="{E811F047-EC81-4E36-A17D-CD9628DD3A5C}" presName="chTx" presStyleLbl="revTx" presStyleIdx="1" presStyleCnt="11" custScaleX="155470"/>
      <dgm:spPr/>
      <dgm:t>
        <a:bodyPr/>
        <a:lstStyle/>
        <a:p>
          <a:endParaRPr lang="zh-CN" altLang="en-US"/>
        </a:p>
      </dgm:t>
    </dgm:pt>
    <dgm:pt modelId="{F4087FE8-88F9-4AFA-9FCD-32FEB6E2DA01}" type="pres">
      <dgm:prSet presAssocID="{E811F047-EC81-4E36-A17D-CD9628DD3A5C}" presName="desTx" presStyleLbl="revTx" presStyleIdx="2" presStyleCnt="11">
        <dgm:presLayoutVars>
          <dgm:bulletEnabled val="1"/>
        </dgm:presLayoutVars>
      </dgm:prSet>
      <dgm:spPr/>
    </dgm:pt>
    <dgm:pt modelId="{D0E93B68-14D6-401D-A4AD-6107AC2656BA}" type="pres">
      <dgm:prSet presAssocID="{E811F047-EC81-4E36-A17D-CD9628DD3A5C}" presName="desBackupRightNorm" presStyleCnt="0"/>
      <dgm:spPr/>
    </dgm:pt>
    <dgm:pt modelId="{50CFB5EF-A94E-4175-974D-1D34C4CB44A8}" type="pres">
      <dgm:prSet presAssocID="{699A1518-82A3-4DA6-947C-88EDF65806FB}" presName="desSpace" presStyleCnt="0"/>
      <dgm:spPr/>
    </dgm:pt>
    <dgm:pt modelId="{1139628E-63C4-45BC-8353-B218B1561911}" type="pres">
      <dgm:prSet presAssocID="{D527A530-8D9C-48AD-91B5-BC0B0479F9BF}" presName="parComposite" presStyleCnt="0"/>
      <dgm:spPr/>
    </dgm:pt>
    <dgm:pt modelId="{160500CB-370F-4F5C-98EB-FBCBC9D9B159}" type="pres">
      <dgm:prSet presAssocID="{D527A530-8D9C-48AD-91B5-BC0B0479F9BF}" presName="parBigCircle" presStyleLbl="node0" presStyleIdx="1" presStyleCnt="7"/>
      <dgm:spPr/>
    </dgm:pt>
    <dgm:pt modelId="{67875F88-08D1-4B53-A083-EE9F76C7B626}" type="pres">
      <dgm:prSet presAssocID="{D527A530-8D9C-48AD-91B5-BC0B0479F9BF}" presName="parTx" presStyleLbl="revTx" presStyleIdx="3" presStyleCnt="11" custScaleX="139354" custScaleY="145400" custLinFactNeighborX="8049" custLinFactNeighborY="-17249"/>
      <dgm:spPr/>
      <dgm:t>
        <a:bodyPr/>
        <a:lstStyle/>
        <a:p>
          <a:endParaRPr lang="zh-CN" altLang="en-US"/>
        </a:p>
      </dgm:t>
    </dgm:pt>
    <dgm:pt modelId="{1EFF7DEE-DE5B-43C0-ADE7-CAF2ECEF84DB}" type="pres">
      <dgm:prSet presAssocID="{D527A530-8D9C-48AD-91B5-BC0B0479F9BF}" presName="bSpace" presStyleCnt="0"/>
      <dgm:spPr/>
    </dgm:pt>
    <dgm:pt modelId="{8140E7F5-B9E1-45DB-8376-9CEAC509ECD1}" type="pres">
      <dgm:prSet presAssocID="{D527A530-8D9C-48AD-91B5-BC0B0479F9BF}" presName="parBackupNorm" presStyleCnt="0"/>
      <dgm:spPr/>
    </dgm:pt>
    <dgm:pt modelId="{574126FA-EAE2-4EF0-BC75-EF2401B3168E}" type="pres">
      <dgm:prSet presAssocID="{C2D169B9-B542-4470-93F7-C2AFA35BD3C1}" presName="parSpace" presStyleCnt="0"/>
      <dgm:spPr/>
    </dgm:pt>
    <dgm:pt modelId="{B33516C5-5640-474E-A65C-E9B8FD42C57E}" type="pres">
      <dgm:prSet presAssocID="{EC15D95F-198C-4109-B046-A58F2072E580}" presName="parComposite" presStyleCnt="0"/>
      <dgm:spPr/>
    </dgm:pt>
    <dgm:pt modelId="{C91DA879-2617-45CA-8926-50D15E6C210D}" type="pres">
      <dgm:prSet presAssocID="{EC15D95F-198C-4109-B046-A58F2072E580}" presName="parBigCircle" presStyleLbl="node0" presStyleIdx="2" presStyleCnt="7"/>
      <dgm:spPr/>
    </dgm:pt>
    <dgm:pt modelId="{081E5C48-4816-4539-9686-62CDA8710551}" type="pres">
      <dgm:prSet presAssocID="{EC15D95F-198C-4109-B046-A58F2072E580}" presName="parTx" presStyleLbl="revTx" presStyleIdx="4" presStyleCnt="11"/>
      <dgm:spPr/>
      <dgm:t>
        <a:bodyPr/>
        <a:lstStyle/>
        <a:p>
          <a:endParaRPr lang="zh-CN" altLang="en-US"/>
        </a:p>
      </dgm:t>
    </dgm:pt>
    <dgm:pt modelId="{63422DF9-E3D2-4508-8151-8F76932AAE9A}" type="pres">
      <dgm:prSet presAssocID="{EC15D95F-198C-4109-B046-A58F2072E580}" presName="bSpace" presStyleCnt="0"/>
      <dgm:spPr/>
    </dgm:pt>
    <dgm:pt modelId="{FD6047B4-0286-4FD4-AF35-BA4E238E65B9}" type="pres">
      <dgm:prSet presAssocID="{EC15D95F-198C-4109-B046-A58F2072E580}" presName="parBackupNorm" presStyleCnt="0"/>
      <dgm:spPr/>
    </dgm:pt>
    <dgm:pt modelId="{87B8D56B-4F4F-4F6B-AA47-80334CD0A1C7}" type="pres">
      <dgm:prSet presAssocID="{E518D789-D054-4EE5-95A5-1D7E554C4095}" presName="parSpace" presStyleCnt="0"/>
      <dgm:spPr/>
    </dgm:pt>
    <dgm:pt modelId="{5D912523-20CE-43E5-878A-EB1F6F98A4ED}" type="pres">
      <dgm:prSet presAssocID="{FB8298BA-A58C-4EF3-A490-486FADFD20D6}" presName="parComposite" presStyleCnt="0"/>
      <dgm:spPr/>
    </dgm:pt>
    <dgm:pt modelId="{B953E9F6-F3E5-4B0B-B351-E59037A4CE7D}" type="pres">
      <dgm:prSet presAssocID="{FB8298BA-A58C-4EF3-A490-486FADFD20D6}" presName="parBigCircle" presStyleLbl="node0" presStyleIdx="3" presStyleCnt="7"/>
      <dgm:spPr/>
    </dgm:pt>
    <dgm:pt modelId="{B78CDA9F-132E-45CA-B0D6-44A55A67AEE6}" type="pres">
      <dgm:prSet presAssocID="{FB8298BA-A58C-4EF3-A490-486FADFD20D6}" presName="parTx" presStyleLbl="revTx" presStyleIdx="5" presStyleCnt="11"/>
      <dgm:spPr/>
      <dgm:t>
        <a:bodyPr/>
        <a:lstStyle/>
        <a:p>
          <a:endParaRPr lang="zh-CN" altLang="en-US"/>
        </a:p>
      </dgm:t>
    </dgm:pt>
    <dgm:pt modelId="{01739816-9277-47DC-B989-DCF4E178FBB1}" type="pres">
      <dgm:prSet presAssocID="{FB8298BA-A58C-4EF3-A490-486FADFD20D6}" presName="bSpace" presStyleCnt="0"/>
      <dgm:spPr/>
    </dgm:pt>
    <dgm:pt modelId="{00245DB0-BC25-45C1-8CBB-273EB566E356}" type="pres">
      <dgm:prSet presAssocID="{FB8298BA-A58C-4EF3-A490-486FADFD20D6}" presName="parBackupNorm" presStyleCnt="0"/>
      <dgm:spPr/>
    </dgm:pt>
    <dgm:pt modelId="{CEA63AD1-367B-40CC-A13F-FD7ED47F1724}" type="pres">
      <dgm:prSet presAssocID="{4C4A26AD-120F-4F67-A5B3-ECD7DDF57C7B}" presName="parSpace" presStyleCnt="0"/>
      <dgm:spPr/>
    </dgm:pt>
    <dgm:pt modelId="{30EB0E4D-2BA3-47B8-8F62-18640D25FB2E}" type="pres">
      <dgm:prSet presAssocID="{AAAFBEB0-DA22-4F2C-BEE7-A6A9AEE954A2}" presName="parComposite" presStyleCnt="0"/>
      <dgm:spPr/>
    </dgm:pt>
    <dgm:pt modelId="{4C8E3E82-DDB6-42C4-BCC0-E542D78B0F92}" type="pres">
      <dgm:prSet presAssocID="{AAAFBEB0-DA22-4F2C-BEE7-A6A9AEE954A2}" presName="parBigCircle" presStyleLbl="node0" presStyleIdx="4" presStyleCnt="7"/>
      <dgm:spPr/>
    </dgm:pt>
    <dgm:pt modelId="{1471C5DF-DCB8-43BD-803D-35B13BF8D669}" type="pres">
      <dgm:prSet presAssocID="{AAAFBEB0-DA22-4F2C-BEE7-A6A9AEE954A2}" presName="parTx" presStyleLbl="revTx" presStyleIdx="6" presStyleCnt="11" custScaleX="152479"/>
      <dgm:spPr/>
      <dgm:t>
        <a:bodyPr/>
        <a:lstStyle/>
        <a:p>
          <a:endParaRPr lang="zh-CN" altLang="en-US"/>
        </a:p>
      </dgm:t>
    </dgm:pt>
    <dgm:pt modelId="{21D6999F-682E-461B-BAFB-30D74B551E9C}" type="pres">
      <dgm:prSet presAssocID="{AAAFBEB0-DA22-4F2C-BEE7-A6A9AEE954A2}" presName="bSpace" presStyleCnt="0"/>
      <dgm:spPr/>
    </dgm:pt>
    <dgm:pt modelId="{F729833D-D1E2-44C1-9453-70ABF8F96603}" type="pres">
      <dgm:prSet presAssocID="{AAAFBEB0-DA22-4F2C-BEE7-A6A9AEE954A2}" presName="parBackupNorm" presStyleCnt="0"/>
      <dgm:spPr/>
    </dgm:pt>
    <dgm:pt modelId="{4D3C0E64-C5F4-480B-AAE3-019BF56F24FE}" type="pres">
      <dgm:prSet presAssocID="{21D97DDA-D17B-48FF-AFF4-75BB373D71E5}" presName="parSpace" presStyleCnt="0"/>
      <dgm:spPr/>
    </dgm:pt>
    <dgm:pt modelId="{B202AAB3-8649-405F-B0A1-567592702040}" type="pres">
      <dgm:prSet presAssocID="{D2C865DD-1F7A-48D0-B2EE-0B59BA25F0D1}" presName="desBackupLeftNorm" presStyleCnt="0"/>
      <dgm:spPr/>
    </dgm:pt>
    <dgm:pt modelId="{CDCFF80D-FC63-4C30-97F2-AEEC942C3BA6}" type="pres">
      <dgm:prSet presAssocID="{D2C865DD-1F7A-48D0-B2EE-0B59BA25F0D1}" presName="desComposite" presStyleCnt="0"/>
      <dgm:spPr/>
    </dgm:pt>
    <dgm:pt modelId="{5DCEAB36-C551-49FC-9C90-491E706A4395}" type="pres">
      <dgm:prSet presAssocID="{D2C865DD-1F7A-48D0-B2EE-0B59BA25F0D1}" presName="desCircle" presStyleLbl="node1" presStyleIdx="1" presStyleCnt="2"/>
      <dgm:spPr/>
    </dgm:pt>
    <dgm:pt modelId="{54F5E21D-B903-4683-8866-FFF50257CD08}" type="pres">
      <dgm:prSet presAssocID="{D2C865DD-1F7A-48D0-B2EE-0B59BA25F0D1}" presName="chTx" presStyleLbl="revTx" presStyleIdx="7" presStyleCnt="11"/>
      <dgm:spPr/>
      <dgm:t>
        <a:bodyPr/>
        <a:lstStyle/>
        <a:p>
          <a:endParaRPr lang="zh-CN" altLang="en-US"/>
        </a:p>
      </dgm:t>
    </dgm:pt>
    <dgm:pt modelId="{F172EE63-8131-42EB-A0A7-2559D9264A52}" type="pres">
      <dgm:prSet presAssocID="{D2C865DD-1F7A-48D0-B2EE-0B59BA25F0D1}" presName="desTx" presStyleLbl="revTx" presStyleIdx="8" presStyleCnt="11">
        <dgm:presLayoutVars>
          <dgm:bulletEnabled val="1"/>
        </dgm:presLayoutVars>
      </dgm:prSet>
      <dgm:spPr/>
    </dgm:pt>
    <dgm:pt modelId="{7A1FA05B-E631-4917-A42A-D3B79F9E7EE5}" type="pres">
      <dgm:prSet presAssocID="{D2C865DD-1F7A-48D0-B2EE-0B59BA25F0D1}" presName="desBackupRightNorm" presStyleCnt="0"/>
      <dgm:spPr/>
    </dgm:pt>
    <dgm:pt modelId="{AE638ADB-926A-4F26-8ABD-F4770D5EC106}" type="pres">
      <dgm:prSet presAssocID="{FBA3217E-5652-46C9-9C1E-ADD3AD1B16B3}" presName="desSpace" presStyleCnt="0"/>
      <dgm:spPr/>
    </dgm:pt>
    <dgm:pt modelId="{8E2FE832-B032-4C67-AE44-54A4A518EEDB}" type="pres">
      <dgm:prSet presAssocID="{E4EE6B99-56A5-47F4-9767-E6F73D00D314}" presName="parComposite" presStyleCnt="0"/>
      <dgm:spPr/>
    </dgm:pt>
    <dgm:pt modelId="{8AF352B4-BFBB-4B83-BF4B-E2882AF35DD7}" type="pres">
      <dgm:prSet presAssocID="{E4EE6B99-56A5-47F4-9767-E6F73D00D314}" presName="parBigCircle" presStyleLbl="node0" presStyleIdx="5" presStyleCnt="7"/>
      <dgm:spPr/>
    </dgm:pt>
    <dgm:pt modelId="{8A617FCB-D136-4BA3-A478-627CB05D9D85}" type="pres">
      <dgm:prSet presAssocID="{E4EE6B99-56A5-47F4-9767-E6F73D00D314}" presName="parTx" presStyleLbl="revTx" presStyleIdx="9" presStyleCnt="11"/>
      <dgm:spPr/>
      <dgm:t>
        <a:bodyPr/>
        <a:lstStyle/>
        <a:p>
          <a:endParaRPr lang="zh-CN" altLang="en-US"/>
        </a:p>
      </dgm:t>
    </dgm:pt>
    <dgm:pt modelId="{C3ABF84F-BD0A-4A20-9BF6-9288C5EFEDE1}" type="pres">
      <dgm:prSet presAssocID="{E4EE6B99-56A5-47F4-9767-E6F73D00D314}" presName="bSpace" presStyleCnt="0"/>
      <dgm:spPr/>
    </dgm:pt>
    <dgm:pt modelId="{86D2CB84-ACA4-4F71-9159-47B7EDF8DDF1}" type="pres">
      <dgm:prSet presAssocID="{E4EE6B99-56A5-47F4-9767-E6F73D00D314}" presName="parBackupNorm" presStyleCnt="0"/>
      <dgm:spPr/>
    </dgm:pt>
    <dgm:pt modelId="{804DDB9C-B365-4462-BFA8-63A93B0FA580}" type="pres">
      <dgm:prSet presAssocID="{A759BC5F-1D84-49D4-BB81-6759F8D87590}" presName="parSpace" presStyleCnt="0"/>
      <dgm:spPr/>
    </dgm:pt>
    <dgm:pt modelId="{19B47C46-979E-4C3D-B437-D1A7BBDB3678}" type="pres">
      <dgm:prSet presAssocID="{426009B6-6A27-43AD-ABAC-7FB7E8E3F342}" presName="parComposite" presStyleCnt="0"/>
      <dgm:spPr/>
    </dgm:pt>
    <dgm:pt modelId="{113F6904-6092-4CBD-91B0-00F429DBBAEF}" type="pres">
      <dgm:prSet presAssocID="{426009B6-6A27-43AD-ABAC-7FB7E8E3F342}" presName="parBigCircle" presStyleLbl="node0" presStyleIdx="6" presStyleCnt="7"/>
      <dgm:spPr/>
    </dgm:pt>
    <dgm:pt modelId="{81409FDB-35DE-4BFD-98AF-BA7BEBF8B343}" type="pres">
      <dgm:prSet presAssocID="{426009B6-6A27-43AD-ABAC-7FB7E8E3F342}" presName="parTx" presStyleLbl="revTx" presStyleIdx="10" presStyleCnt="11"/>
      <dgm:spPr/>
      <dgm:t>
        <a:bodyPr/>
        <a:lstStyle/>
        <a:p>
          <a:endParaRPr lang="zh-CN" altLang="en-US"/>
        </a:p>
      </dgm:t>
    </dgm:pt>
    <dgm:pt modelId="{32EED29F-EE2E-4A49-9267-118A7EC4120C}" type="pres">
      <dgm:prSet presAssocID="{426009B6-6A27-43AD-ABAC-7FB7E8E3F342}" presName="bSpace" presStyleCnt="0"/>
      <dgm:spPr/>
    </dgm:pt>
    <dgm:pt modelId="{E8677516-084C-4456-B558-6A63F0EEA9B3}" type="pres">
      <dgm:prSet presAssocID="{426009B6-6A27-43AD-ABAC-7FB7E8E3F342}" presName="parBackupNorm" presStyleCnt="0"/>
      <dgm:spPr/>
    </dgm:pt>
    <dgm:pt modelId="{8ED068AC-6429-4391-A2A0-375DE10A6EDF}" type="pres">
      <dgm:prSet presAssocID="{4FAF1AF5-BC47-4C86-9B40-B35366987486}" presName="parSpace" presStyleCnt="0"/>
      <dgm:spPr/>
    </dgm:pt>
  </dgm:ptLst>
  <dgm:cxnLst>
    <dgm:cxn modelId="{11F12544-5D56-44B3-BAC3-9376842744CD}" type="presOf" srcId="{FB8298BA-A58C-4EF3-A490-486FADFD20D6}" destId="{B78CDA9F-132E-45CA-B0D6-44A55A67AEE6}" srcOrd="0" destOrd="0" presId="urn:microsoft.com/office/officeart/2008/layout/CircleAccentTimeline"/>
    <dgm:cxn modelId="{38FBFD5A-6211-4785-829A-F71B1278401B}" srcId="{01E1F849-03F6-4DF6-8CAF-B47EB921D1FD}" destId="{E811F047-EC81-4E36-A17D-CD9628DD3A5C}" srcOrd="0" destOrd="0" parTransId="{3F147F26-9164-4C32-8744-588982A7B96B}" sibTransId="{699A1518-82A3-4DA6-947C-88EDF65806FB}"/>
    <dgm:cxn modelId="{3F6652BD-CDD8-43BB-B3BB-70AD8CF28141}" type="presOf" srcId="{E811F047-EC81-4E36-A17D-CD9628DD3A5C}" destId="{1CEEFF56-A995-48A1-A10E-DCA3E3E12641}" srcOrd="0" destOrd="0" presId="urn:microsoft.com/office/officeart/2008/layout/CircleAccentTimeline"/>
    <dgm:cxn modelId="{EF2344FD-5C1D-4901-9D71-093A6E74677D}" srcId="{03E145E7-F86F-4132-AA99-C9A7394D3E25}" destId="{01E1F849-03F6-4DF6-8CAF-B47EB921D1FD}" srcOrd="0" destOrd="0" parTransId="{A7A46CF1-301D-4F54-8F15-7B9C5D8A0A75}" sibTransId="{38D6BA0C-C2AA-423D-AAB4-05A9B55701A2}"/>
    <dgm:cxn modelId="{25D2AA5F-D779-4669-9F32-4531A878F94B}" type="presOf" srcId="{D2C865DD-1F7A-48D0-B2EE-0B59BA25F0D1}" destId="{54F5E21D-B903-4683-8866-FFF50257CD08}" srcOrd="0" destOrd="0" presId="urn:microsoft.com/office/officeart/2008/layout/CircleAccentTimeline"/>
    <dgm:cxn modelId="{6FDEA402-5F8E-4B15-BEDB-3129A0F82E91}" type="presOf" srcId="{01E1F849-03F6-4DF6-8CAF-B47EB921D1FD}" destId="{166290D4-9BBB-497C-9C7A-A277943D6D60}" srcOrd="0" destOrd="0" presId="urn:microsoft.com/office/officeart/2008/layout/CircleAccentTimeline"/>
    <dgm:cxn modelId="{948E2E7F-8D56-4B2F-A7BB-8DA68CEF6E00}" type="presOf" srcId="{E4EE6B99-56A5-47F4-9767-E6F73D00D314}" destId="{8A617FCB-D136-4BA3-A478-627CB05D9D85}" srcOrd="0" destOrd="0" presId="urn:microsoft.com/office/officeart/2008/layout/CircleAccentTimeline"/>
    <dgm:cxn modelId="{D4BD4F13-473F-44BB-9A4E-AF417A61F270}" srcId="{03E145E7-F86F-4132-AA99-C9A7394D3E25}" destId="{FB8298BA-A58C-4EF3-A490-486FADFD20D6}" srcOrd="3" destOrd="0" parTransId="{8AF70AF7-D948-42FF-A0FE-0D547EA0569A}" sibTransId="{4C4A26AD-120F-4F67-A5B3-ECD7DDF57C7B}"/>
    <dgm:cxn modelId="{495A1236-D8CF-495D-88EE-78C89813FF73}" type="presOf" srcId="{03E145E7-F86F-4132-AA99-C9A7394D3E25}" destId="{459D8819-7387-4417-BA67-CC18C34AC15D}" srcOrd="0" destOrd="0" presId="urn:microsoft.com/office/officeart/2008/layout/CircleAccentTimeline"/>
    <dgm:cxn modelId="{3D2FE87D-80A7-4199-A02D-B67E0C701702}" srcId="{03E145E7-F86F-4132-AA99-C9A7394D3E25}" destId="{D527A530-8D9C-48AD-91B5-BC0B0479F9BF}" srcOrd="1" destOrd="0" parTransId="{C0D8B5D2-4BB0-46D4-B04C-07A056B1C91D}" sibTransId="{C2D169B9-B542-4470-93F7-C2AFA35BD3C1}"/>
    <dgm:cxn modelId="{011C34F5-1F3D-4528-BD58-3B45EB5FA95D}" srcId="{03E145E7-F86F-4132-AA99-C9A7394D3E25}" destId="{EC15D95F-198C-4109-B046-A58F2072E580}" srcOrd="2" destOrd="0" parTransId="{23269503-616A-4C51-9DAC-5047A27094EA}" sibTransId="{E518D789-D054-4EE5-95A5-1D7E554C4095}"/>
    <dgm:cxn modelId="{E855A927-58BE-418F-8BE8-A8A387D2B6DB}" type="presOf" srcId="{EC15D95F-198C-4109-B046-A58F2072E580}" destId="{081E5C48-4816-4539-9686-62CDA8710551}" srcOrd="0" destOrd="0" presId="urn:microsoft.com/office/officeart/2008/layout/CircleAccentTimeline"/>
    <dgm:cxn modelId="{5B73B890-3C83-485A-8669-57BE33C4B206}" type="presOf" srcId="{D527A530-8D9C-48AD-91B5-BC0B0479F9BF}" destId="{67875F88-08D1-4B53-A083-EE9F76C7B626}" srcOrd="0" destOrd="0" presId="urn:microsoft.com/office/officeart/2008/layout/CircleAccentTimeline"/>
    <dgm:cxn modelId="{F9B243AE-8161-4D3A-BE70-484132A5D7E3}" srcId="{03E145E7-F86F-4132-AA99-C9A7394D3E25}" destId="{426009B6-6A27-43AD-ABAC-7FB7E8E3F342}" srcOrd="6" destOrd="0" parTransId="{36FE334A-24AB-441A-BDC2-01B0DED395B6}" sibTransId="{4FAF1AF5-BC47-4C86-9B40-B35366987486}"/>
    <dgm:cxn modelId="{F4949802-05AC-4A42-9FED-B2C59DA2F947}" srcId="{03E145E7-F86F-4132-AA99-C9A7394D3E25}" destId="{AAAFBEB0-DA22-4F2C-BEE7-A6A9AEE954A2}" srcOrd="4" destOrd="0" parTransId="{9336F328-4610-4D09-BF8B-E1FADFF432E7}" sibTransId="{21D97DDA-D17B-48FF-AFF4-75BB373D71E5}"/>
    <dgm:cxn modelId="{B6B32EEA-0827-4FD0-AB9E-C4C9ECB3D8D7}" type="presOf" srcId="{AAAFBEB0-DA22-4F2C-BEE7-A6A9AEE954A2}" destId="{1471C5DF-DCB8-43BD-803D-35B13BF8D669}" srcOrd="0" destOrd="0" presId="urn:microsoft.com/office/officeart/2008/layout/CircleAccentTimeline"/>
    <dgm:cxn modelId="{17BB5283-2629-4306-8937-11F19855AD29}" type="presOf" srcId="{426009B6-6A27-43AD-ABAC-7FB7E8E3F342}" destId="{81409FDB-35DE-4BFD-98AF-BA7BEBF8B343}" srcOrd="0" destOrd="0" presId="urn:microsoft.com/office/officeart/2008/layout/CircleAccentTimeline"/>
    <dgm:cxn modelId="{90568520-8B66-45BF-A87D-4D46F1B9E758}" srcId="{03E145E7-F86F-4132-AA99-C9A7394D3E25}" destId="{E4EE6B99-56A5-47F4-9767-E6F73D00D314}" srcOrd="5" destOrd="0" parTransId="{750F5E45-86F7-4050-8976-B39F12B08819}" sibTransId="{A759BC5F-1D84-49D4-BB81-6759F8D87590}"/>
    <dgm:cxn modelId="{5CB7E27C-8D25-4A31-A1A3-C25DE6B7D2FD}" srcId="{AAAFBEB0-DA22-4F2C-BEE7-A6A9AEE954A2}" destId="{D2C865DD-1F7A-48D0-B2EE-0B59BA25F0D1}" srcOrd="0" destOrd="0" parTransId="{E1A1E683-CB2C-485D-B855-1BFEB73D476A}" sibTransId="{FBA3217E-5652-46C9-9C1E-ADD3AD1B16B3}"/>
    <dgm:cxn modelId="{F0DFD24B-4352-45B4-9696-89A998B0CF02}" type="presParOf" srcId="{459D8819-7387-4417-BA67-CC18C34AC15D}" destId="{97BB5FFA-8CAB-4E68-8BB7-DA3888984B56}" srcOrd="0" destOrd="0" presId="urn:microsoft.com/office/officeart/2008/layout/CircleAccentTimeline"/>
    <dgm:cxn modelId="{75CD390B-475E-4ACB-BB65-E5851EE98610}" type="presParOf" srcId="{97BB5FFA-8CAB-4E68-8BB7-DA3888984B56}" destId="{CF4451BE-228C-48D6-A96E-39E5CC5F854F}" srcOrd="0" destOrd="0" presId="urn:microsoft.com/office/officeart/2008/layout/CircleAccentTimeline"/>
    <dgm:cxn modelId="{04842ED9-0BD6-46F6-A1FC-B8940C79830B}" type="presParOf" srcId="{97BB5FFA-8CAB-4E68-8BB7-DA3888984B56}" destId="{166290D4-9BBB-497C-9C7A-A277943D6D60}" srcOrd="1" destOrd="0" presId="urn:microsoft.com/office/officeart/2008/layout/CircleAccentTimeline"/>
    <dgm:cxn modelId="{38FA84AC-0742-4B49-A868-FC6AD02389F3}" type="presParOf" srcId="{97BB5FFA-8CAB-4E68-8BB7-DA3888984B56}" destId="{D49B1767-C607-4879-BFAF-9E77F6856128}" srcOrd="2" destOrd="0" presId="urn:microsoft.com/office/officeart/2008/layout/CircleAccentTimeline"/>
    <dgm:cxn modelId="{975ECE4F-666B-4CBD-96D7-1727871F281F}" type="presParOf" srcId="{459D8819-7387-4417-BA67-CC18C34AC15D}" destId="{CA1303C4-1E4E-443F-B916-0FA25D6BAA21}" srcOrd="1" destOrd="0" presId="urn:microsoft.com/office/officeart/2008/layout/CircleAccentTimeline"/>
    <dgm:cxn modelId="{5A4C9A2E-73EC-422B-B5E3-644B462E4CD6}" type="presParOf" srcId="{459D8819-7387-4417-BA67-CC18C34AC15D}" destId="{D5604D48-91BC-4C17-9C6D-18EDEBCDDEF2}" srcOrd="2" destOrd="0" presId="urn:microsoft.com/office/officeart/2008/layout/CircleAccentTimeline"/>
    <dgm:cxn modelId="{709D1685-0325-470B-8915-B6CFD58F57BD}" type="presParOf" srcId="{459D8819-7387-4417-BA67-CC18C34AC15D}" destId="{0A81A7B3-BF2C-4BA9-9E97-8D8EAABFDED6}" srcOrd="3" destOrd="0" presId="urn:microsoft.com/office/officeart/2008/layout/CircleAccentTimeline"/>
    <dgm:cxn modelId="{0F2EC5A0-1CA8-4B21-9623-ADE7F4733E71}" type="presParOf" srcId="{459D8819-7387-4417-BA67-CC18C34AC15D}" destId="{CCE86C08-B23B-4C12-9759-16601CBE7B31}" srcOrd="4" destOrd="0" presId="urn:microsoft.com/office/officeart/2008/layout/CircleAccentTimeline"/>
    <dgm:cxn modelId="{8D191F2D-1355-456E-8804-4CB3A6EB8DA6}" type="presParOf" srcId="{CCE86C08-B23B-4C12-9759-16601CBE7B31}" destId="{DED04C74-B5E9-484B-B29F-8B84A20EB69A}" srcOrd="0" destOrd="0" presId="urn:microsoft.com/office/officeart/2008/layout/CircleAccentTimeline"/>
    <dgm:cxn modelId="{BC7E9A20-FEA4-4E30-80BD-BF71C67C1892}" type="presParOf" srcId="{CCE86C08-B23B-4C12-9759-16601CBE7B31}" destId="{1CEEFF56-A995-48A1-A10E-DCA3E3E12641}" srcOrd="1" destOrd="0" presId="urn:microsoft.com/office/officeart/2008/layout/CircleAccentTimeline"/>
    <dgm:cxn modelId="{7D9BC816-2277-4DF7-8374-AB8ACB027D97}" type="presParOf" srcId="{CCE86C08-B23B-4C12-9759-16601CBE7B31}" destId="{F4087FE8-88F9-4AFA-9FCD-32FEB6E2DA01}" srcOrd="2" destOrd="0" presId="urn:microsoft.com/office/officeart/2008/layout/CircleAccentTimeline"/>
    <dgm:cxn modelId="{9D463191-E3F3-4EAD-A699-DED4B62D6B37}" type="presParOf" srcId="{459D8819-7387-4417-BA67-CC18C34AC15D}" destId="{D0E93B68-14D6-401D-A4AD-6107AC2656BA}" srcOrd="5" destOrd="0" presId="urn:microsoft.com/office/officeart/2008/layout/CircleAccentTimeline"/>
    <dgm:cxn modelId="{C80E7B3A-F6CA-4210-B298-8FACA2E142B2}" type="presParOf" srcId="{459D8819-7387-4417-BA67-CC18C34AC15D}" destId="{50CFB5EF-A94E-4175-974D-1D34C4CB44A8}" srcOrd="6" destOrd="0" presId="urn:microsoft.com/office/officeart/2008/layout/CircleAccentTimeline"/>
    <dgm:cxn modelId="{62D75EBB-8FC8-43CD-895C-3F027EFDB01D}" type="presParOf" srcId="{459D8819-7387-4417-BA67-CC18C34AC15D}" destId="{1139628E-63C4-45BC-8353-B218B1561911}" srcOrd="7" destOrd="0" presId="urn:microsoft.com/office/officeart/2008/layout/CircleAccentTimeline"/>
    <dgm:cxn modelId="{FBC9CCFE-3281-48F2-BE8F-5E8FB876A89D}" type="presParOf" srcId="{1139628E-63C4-45BC-8353-B218B1561911}" destId="{160500CB-370F-4F5C-98EB-FBCBC9D9B159}" srcOrd="0" destOrd="0" presId="urn:microsoft.com/office/officeart/2008/layout/CircleAccentTimeline"/>
    <dgm:cxn modelId="{71701EBA-5EF7-4576-91B8-4A70D99DDB47}" type="presParOf" srcId="{1139628E-63C4-45BC-8353-B218B1561911}" destId="{67875F88-08D1-4B53-A083-EE9F76C7B626}" srcOrd="1" destOrd="0" presId="urn:microsoft.com/office/officeart/2008/layout/CircleAccentTimeline"/>
    <dgm:cxn modelId="{78C47376-D551-4EAB-B4FC-BD5240EC17A4}" type="presParOf" srcId="{1139628E-63C4-45BC-8353-B218B1561911}" destId="{1EFF7DEE-DE5B-43C0-ADE7-CAF2ECEF84DB}" srcOrd="2" destOrd="0" presId="urn:microsoft.com/office/officeart/2008/layout/CircleAccentTimeline"/>
    <dgm:cxn modelId="{CA7E9943-C5E4-4F85-8A0F-23A29F77CEE7}" type="presParOf" srcId="{459D8819-7387-4417-BA67-CC18C34AC15D}" destId="{8140E7F5-B9E1-45DB-8376-9CEAC509ECD1}" srcOrd="8" destOrd="0" presId="urn:microsoft.com/office/officeart/2008/layout/CircleAccentTimeline"/>
    <dgm:cxn modelId="{4780187A-05EC-4236-B5A5-9D06E75C6539}" type="presParOf" srcId="{459D8819-7387-4417-BA67-CC18C34AC15D}" destId="{574126FA-EAE2-4EF0-BC75-EF2401B3168E}" srcOrd="9" destOrd="0" presId="urn:microsoft.com/office/officeart/2008/layout/CircleAccentTimeline"/>
    <dgm:cxn modelId="{6894EF98-1D47-42F3-ABA5-C9AA0B6028D3}" type="presParOf" srcId="{459D8819-7387-4417-BA67-CC18C34AC15D}" destId="{B33516C5-5640-474E-A65C-E9B8FD42C57E}" srcOrd="10" destOrd="0" presId="urn:microsoft.com/office/officeart/2008/layout/CircleAccentTimeline"/>
    <dgm:cxn modelId="{58C5E7EB-70AE-46B8-A9EB-549375E7162D}" type="presParOf" srcId="{B33516C5-5640-474E-A65C-E9B8FD42C57E}" destId="{C91DA879-2617-45CA-8926-50D15E6C210D}" srcOrd="0" destOrd="0" presId="urn:microsoft.com/office/officeart/2008/layout/CircleAccentTimeline"/>
    <dgm:cxn modelId="{1554FC0F-6054-4877-B5DD-9416B1120AD4}" type="presParOf" srcId="{B33516C5-5640-474E-A65C-E9B8FD42C57E}" destId="{081E5C48-4816-4539-9686-62CDA8710551}" srcOrd="1" destOrd="0" presId="urn:microsoft.com/office/officeart/2008/layout/CircleAccentTimeline"/>
    <dgm:cxn modelId="{0AF52C0A-C67E-458A-AC41-87CECD41B9EC}" type="presParOf" srcId="{B33516C5-5640-474E-A65C-E9B8FD42C57E}" destId="{63422DF9-E3D2-4508-8151-8F76932AAE9A}" srcOrd="2" destOrd="0" presId="urn:microsoft.com/office/officeart/2008/layout/CircleAccentTimeline"/>
    <dgm:cxn modelId="{4A1E837D-18D3-4F50-BD53-3FB5CD855206}" type="presParOf" srcId="{459D8819-7387-4417-BA67-CC18C34AC15D}" destId="{FD6047B4-0286-4FD4-AF35-BA4E238E65B9}" srcOrd="11" destOrd="0" presId="urn:microsoft.com/office/officeart/2008/layout/CircleAccentTimeline"/>
    <dgm:cxn modelId="{EE67967A-B8E5-4570-9C7B-FCD26E146670}" type="presParOf" srcId="{459D8819-7387-4417-BA67-CC18C34AC15D}" destId="{87B8D56B-4F4F-4F6B-AA47-80334CD0A1C7}" srcOrd="12" destOrd="0" presId="urn:microsoft.com/office/officeart/2008/layout/CircleAccentTimeline"/>
    <dgm:cxn modelId="{11E844C8-104A-4A46-BC4F-0A89FC4B87A8}" type="presParOf" srcId="{459D8819-7387-4417-BA67-CC18C34AC15D}" destId="{5D912523-20CE-43E5-878A-EB1F6F98A4ED}" srcOrd="13" destOrd="0" presId="urn:microsoft.com/office/officeart/2008/layout/CircleAccentTimeline"/>
    <dgm:cxn modelId="{EB343BA3-8524-4481-8B58-E968C4867F8D}" type="presParOf" srcId="{5D912523-20CE-43E5-878A-EB1F6F98A4ED}" destId="{B953E9F6-F3E5-4B0B-B351-E59037A4CE7D}" srcOrd="0" destOrd="0" presId="urn:microsoft.com/office/officeart/2008/layout/CircleAccentTimeline"/>
    <dgm:cxn modelId="{7E72EAA3-7130-4A30-98AE-B8DA3F3138F7}" type="presParOf" srcId="{5D912523-20CE-43E5-878A-EB1F6F98A4ED}" destId="{B78CDA9F-132E-45CA-B0D6-44A55A67AEE6}" srcOrd="1" destOrd="0" presId="urn:microsoft.com/office/officeart/2008/layout/CircleAccentTimeline"/>
    <dgm:cxn modelId="{93C7E2BA-6623-4177-ADBA-EAFC89E4A466}" type="presParOf" srcId="{5D912523-20CE-43E5-878A-EB1F6F98A4ED}" destId="{01739816-9277-47DC-B989-DCF4E178FBB1}" srcOrd="2" destOrd="0" presId="urn:microsoft.com/office/officeart/2008/layout/CircleAccentTimeline"/>
    <dgm:cxn modelId="{472575D3-D5B7-429C-A2E8-F15A6C238B52}" type="presParOf" srcId="{459D8819-7387-4417-BA67-CC18C34AC15D}" destId="{00245DB0-BC25-45C1-8CBB-273EB566E356}" srcOrd="14" destOrd="0" presId="urn:microsoft.com/office/officeart/2008/layout/CircleAccentTimeline"/>
    <dgm:cxn modelId="{3EF2D156-6B80-481E-B1D6-0E4CF256AED0}" type="presParOf" srcId="{459D8819-7387-4417-BA67-CC18C34AC15D}" destId="{CEA63AD1-367B-40CC-A13F-FD7ED47F1724}" srcOrd="15" destOrd="0" presId="urn:microsoft.com/office/officeart/2008/layout/CircleAccentTimeline"/>
    <dgm:cxn modelId="{5B35CE69-8FDB-4FB2-87C0-7B3F97AE3CBC}" type="presParOf" srcId="{459D8819-7387-4417-BA67-CC18C34AC15D}" destId="{30EB0E4D-2BA3-47B8-8F62-18640D25FB2E}" srcOrd="16" destOrd="0" presId="urn:microsoft.com/office/officeart/2008/layout/CircleAccentTimeline"/>
    <dgm:cxn modelId="{A5802AD9-51B6-4569-9629-0972D7420531}" type="presParOf" srcId="{30EB0E4D-2BA3-47B8-8F62-18640D25FB2E}" destId="{4C8E3E82-DDB6-42C4-BCC0-E542D78B0F92}" srcOrd="0" destOrd="0" presId="urn:microsoft.com/office/officeart/2008/layout/CircleAccentTimeline"/>
    <dgm:cxn modelId="{FE1DF6B9-3EDA-497E-A447-1DC559DD2DB0}" type="presParOf" srcId="{30EB0E4D-2BA3-47B8-8F62-18640D25FB2E}" destId="{1471C5DF-DCB8-43BD-803D-35B13BF8D669}" srcOrd="1" destOrd="0" presId="urn:microsoft.com/office/officeart/2008/layout/CircleAccentTimeline"/>
    <dgm:cxn modelId="{1249496F-197C-44D4-908E-FFF383F95C66}" type="presParOf" srcId="{30EB0E4D-2BA3-47B8-8F62-18640D25FB2E}" destId="{21D6999F-682E-461B-BAFB-30D74B551E9C}" srcOrd="2" destOrd="0" presId="urn:microsoft.com/office/officeart/2008/layout/CircleAccentTimeline"/>
    <dgm:cxn modelId="{E5D8BDEE-7101-455A-91F0-6EB6DB7F5CD3}" type="presParOf" srcId="{459D8819-7387-4417-BA67-CC18C34AC15D}" destId="{F729833D-D1E2-44C1-9453-70ABF8F96603}" srcOrd="17" destOrd="0" presId="urn:microsoft.com/office/officeart/2008/layout/CircleAccentTimeline"/>
    <dgm:cxn modelId="{852C87F5-6F84-4F72-9CDD-D840DC5C5ABF}" type="presParOf" srcId="{459D8819-7387-4417-BA67-CC18C34AC15D}" destId="{4D3C0E64-C5F4-480B-AAE3-019BF56F24FE}" srcOrd="18" destOrd="0" presId="urn:microsoft.com/office/officeart/2008/layout/CircleAccentTimeline"/>
    <dgm:cxn modelId="{1AEA4EC5-9A6B-4593-8661-74BC79600FA7}" type="presParOf" srcId="{459D8819-7387-4417-BA67-CC18C34AC15D}" destId="{B202AAB3-8649-405F-B0A1-567592702040}" srcOrd="19" destOrd="0" presId="urn:microsoft.com/office/officeart/2008/layout/CircleAccentTimeline"/>
    <dgm:cxn modelId="{A3F07370-29DA-4C1B-997D-13DC025666A3}" type="presParOf" srcId="{459D8819-7387-4417-BA67-CC18C34AC15D}" destId="{CDCFF80D-FC63-4C30-97F2-AEEC942C3BA6}" srcOrd="20" destOrd="0" presId="urn:microsoft.com/office/officeart/2008/layout/CircleAccentTimeline"/>
    <dgm:cxn modelId="{7BC05508-7E3B-4782-982A-CB49928AE990}" type="presParOf" srcId="{CDCFF80D-FC63-4C30-97F2-AEEC942C3BA6}" destId="{5DCEAB36-C551-49FC-9C90-491E706A4395}" srcOrd="0" destOrd="0" presId="urn:microsoft.com/office/officeart/2008/layout/CircleAccentTimeline"/>
    <dgm:cxn modelId="{673836BB-5974-4FA6-85B3-B76B8707ECEC}" type="presParOf" srcId="{CDCFF80D-FC63-4C30-97F2-AEEC942C3BA6}" destId="{54F5E21D-B903-4683-8866-FFF50257CD08}" srcOrd="1" destOrd="0" presId="urn:microsoft.com/office/officeart/2008/layout/CircleAccentTimeline"/>
    <dgm:cxn modelId="{AA528EF9-3ECE-4698-9C6D-5A3B61BE8342}" type="presParOf" srcId="{CDCFF80D-FC63-4C30-97F2-AEEC942C3BA6}" destId="{F172EE63-8131-42EB-A0A7-2559D9264A52}" srcOrd="2" destOrd="0" presId="urn:microsoft.com/office/officeart/2008/layout/CircleAccentTimeline"/>
    <dgm:cxn modelId="{992AA093-E016-4FF1-BF8A-6EFD48CB6FBF}" type="presParOf" srcId="{459D8819-7387-4417-BA67-CC18C34AC15D}" destId="{7A1FA05B-E631-4917-A42A-D3B79F9E7EE5}" srcOrd="21" destOrd="0" presId="urn:microsoft.com/office/officeart/2008/layout/CircleAccentTimeline"/>
    <dgm:cxn modelId="{1E902A55-F55C-4517-A72F-87566C16CE6B}" type="presParOf" srcId="{459D8819-7387-4417-BA67-CC18C34AC15D}" destId="{AE638ADB-926A-4F26-8ABD-F4770D5EC106}" srcOrd="22" destOrd="0" presId="urn:microsoft.com/office/officeart/2008/layout/CircleAccentTimeline"/>
    <dgm:cxn modelId="{62999A01-E8C6-4E96-AC67-6DE49460228A}" type="presParOf" srcId="{459D8819-7387-4417-BA67-CC18C34AC15D}" destId="{8E2FE832-B032-4C67-AE44-54A4A518EEDB}" srcOrd="23" destOrd="0" presId="urn:microsoft.com/office/officeart/2008/layout/CircleAccentTimeline"/>
    <dgm:cxn modelId="{A7A391D0-68CC-40BD-9590-A031BD0769C6}" type="presParOf" srcId="{8E2FE832-B032-4C67-AE44-54A4A518EEDB}" destId="{8AF352B4-BFBB-4B83-BF4B-E2882AF35DD7}" srcOrd="0" destOrd="0" presId="urn:microsoft.com/office/officeart/2008/layout/CircleAccentTimeline"/>
    <dgm:cxn modelId="{667ABFF6-7F50-4E84-B5E5-1C666AF4F5CD}" type="presParOf" srcId="{8E2FE832-B032-4C67-AE44-54A4A518EEDB}" destId="{8A617FCB-D136-4BA3-A478-627CB05D9D85}" srcOrd="1" destOrd="0" presId="urn:microsoft.com/office/officeart/2008/layout/CircleAccentTimeline"/>
    <dgm:cxn modelId="{CCFE657B-DF02-437E-AB7C-6F65DD492210}" type="presParOf" srcId="{8E2FE832-B032-4C67-AE44-54A4A518EEDB}" destId="{C3ABF84F-BD0A-4A20-9BF6-9288C5EFEDE1}" srcOrd="2" destOrd="0" presId="urn:microsoft.com/office/officeart/2008/layout/CircleAccentTimeline"/>
    <dgm:cxn modelId="{D622647E-E836-4BC1-BABC-E97613401B2C}" type="presParOf" srcId="{459D8819-7387-4417-BA67-CC18C34AC15D}" destId="{86D2CB84-ACA4-4F71-9159-47B7EDF8DDF1}" srcOrd="24" destOrd="0" presId="urn:microsoft.com/office/officeart/2008/layout/CircleAccentTimeline"/>
    <dgm:cxn modelId="{41AED4CE-3C79-4552-B8DC-3C962355563D}" type="presParOf" srcId="{459D8819-7387-4417-BA67-CC18C34AC15D}" destId="{804DDB9C-B365-4462-BFA8-63A93B0FA580}" srcOrd="25" destOrd="0" presId="urn:microsoft.com/office/officeart/2008/layout/CircleAccentTimeline"/>
    <dgm:cxn modelId="{E69CD7B7-44ED-48BC-B95F-452AA0A8F6BE}" type="presParOf" srcId="{459D8819-7387-4417-BA67-CC18C34AC15D}" destId="{19B47C46-979E-4C3D-B437-D1A7BBDB3678}" srcOrd="26" destOrd="0" presId="urn:microsoft.com/office/officeart/2008/layout/CircleAccentTimeline"/>
    <dgm:cxn modelId="{CDE16908-41F6-4E55-9C24-7A1943B1D90D}" type="presParOf" srcId="{19B47C46-979E-4C3D-B437-D1A7BBDB3678}" destId="{113F6904-6092-4CBD-91B0-00F429DBBAEF}" srcOrd="0" destOrd="0" presId="urn:microsoft.com/office/officeart/2008/layout/CircleAccentTimeline"/>
    <dgm:cxn modelId="{4D918164-38C2-494A-A6E1-D96BD0F99B8F}" type="presParOf" srcId="{19B47C46-979E-4C3D-B437-D1A7BBDB3678}" destId="{81409FDB-35DE-4BFD-98AF-BA7BEBF8B343}" srcOrd="1" destOrd="0" presId="urn:microsoft.com/office/officeart/2008/layout/CircleAccentTimeline"/>
    <dgm:cxn modelId="{BBDBC9B0-E3EF-48A4-A5B9-8A575AF0C14B}" type="presParOf" srcId="{19B47C46-979E-4C3D-B437-D1A7BBDB3678}" destId="{32EED29F-EE2E-4A49-9267-118A7EC4120C}" srcOrd="2" destOrd="0" presId="urn:microsoft.com/office/officeart/2008/layout/CircleAccentTimeline"/>
    <dgm:cxn modelId="{D4AEB670-FBD2-46B8-A977-2D252E17B1D9}" type="presParOf" srcId="{459D8819-7387-4417-BA67-CC18C34AC15D}" destId="{E8677516-084C-4456-B558-6A63F0EEA9B3}" srcOrd="27" destOrd="0" presId="urn:microsoft.com/office/officeart/2008/layout/CircleAccentTimeline"/>
    <dgm:cxn modelId="{46FB5488-B26D-46A5-B884-9237E348BEA2}" type="presParOf" srcId="{459D8819-7387-4417-BA67-CC18C34AC15D}" destId="{8ED068AC-6429-4391-A2A0-375DE10A6EDF}" srcOrd="28"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4451BE-228C-48D6-A96E-39E5CC5F854F}">
      <dsp:nvSpPr>
        <dsp:cNvPr id="0" name=""/>
        <dsp:cNvSpPr/>
      </dsp:nvSpPr>
      <dsp:spPr>
        <a:xfrm>
          <a:off x="2642"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290D4-9BBB-497C-9C7A-A277943D6D60}">
      <dsp:nvSpPr>
        <dsp:cNvPr id="0" name=""/>
        <dsp:cNvSpPr/>
      </dsp:nvSpPr>
      <dsp:spPr>
        <a:xfrm rot="17700000">
          <a:off x="302430" y="1518952"/>
          <a:ext cx="1057654" cy="50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哈佛大学</a:t>
          </a:r>
          <a:endParaRPr lang="zh-CN" altLang="en-US" sz="1800" kern="1200" dirty="0">
            <a:latin typeface="黑体" pitchFamily="49" charset="-122"/>
            <a:ea typeface="黑体" pitchFamily="49" charset="-122"/>
          </a:endParaRPr>
        </a:p>
      </dsp:txBody>
      <dsp:txXfrm rot="17700000">
        <a:off x="302430" y="1518952"/>
        <a:ext cx="1057654" cy="509707"/>
      </dsp:txXfrm>
    </dsp:sp>
    <dsp:sp modelId="{DED04C74-B5E9-484B-B29F-8B84A20EB69A}">
      <dsp:nvSpPr>
        <dsp:cNvPr id="0" name=""/>
        <dsp:cNvSpPr/>
      </dsp:nvSpPr>
      <dsp:spPr>
        <a:xfrm>
          <a:off x="1135669" y="2417131"/>
          <a:ext cx="441625" cy="441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EFF56-A995-48A1-A10E-DCA3E3E12641}">
      <dsp:nvSpPr>
        <dsp:cNvPr id="0" name=""/>
        <dsp:cNvSpPr/>
      </dsp:nvSpPr>
      <dsp:spPr>
        <a:xfrm rot="17700000">
          <a:off x="756038" y="2724251"/>
          <a:ext cx="628092" cy="105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r" defTabSz="800100">
            <a:lnSpc>
              <a:spcPct val="90000"/>
            </a:lnSpc>
            <a:spcBef>
              <a:spcPct val="0"/>
            </a:spcBef>
            <a:spcAft>
              <a:spcPct val="35000"/>
            </a:spcAft>
          </a:pPr>
          <a:r>
            <a:rPr lang="zh-CN" altLang="en-US" sz="1800" kern="1200" dirty="0" smtClean="0">
              <a:latin typeface="黑体" pitchFamily="49" charset="-122"/>
              <a:ea typeface="黑体" pitchFamily="49" charset="-122"/>
            </a:rPr>
            <a:t>纳米中心</a:t>
          </a:r>
          <a:endParaRPr lang="zh-CN" altLang="en-US" sz="1800" kern="1200" dirty="0">
            <a:latin typeface="黑体" pitchFamily="49" charset="-122"/>
            <a:ea typeface="黑体" pitchFamily="49" charset="-122"/>
          </a:endParaRPr>
        </a:p>
      </dsp:txBody>
      <dsp:txXfrm rot="17700000">
        <a:off x="756038" y="2724251"/>
        <a:ext cx="628092" cy="1056245"/>
      </dsp:txXfrm>
    </dsp:sp>
    <dsp:sp modelId="{F4087FE8-88F9-4AFA-9FCD-32FEB6E2DA01}">
      <dsp:nvSpPr>
        <dsp:cNvPr id="0" name=""/>
        <dsp:cNvSpPr/>
      </dsp:nvSpPr>
      <dsp:spPr>
        <a:xfrm rot="17700000">
          <a:off x="1185419" y="1802943"/>
          <a:ext cx="914920" cy="441140"/>
        </a:xfrm>
        <a:prstGeom prst="rect">
          <a:avLst/>
        </a:prstGeom>
        <a:noFill/>
        <a:ln>
          <a:noFill/>
        </a:ln>
        <a:effectLst/>
      </dsp:spPr>
      <dsp:style>
        <a:lnRef idx="0">
          <a:scrgbClr r="0" g="0" b="0"/>
        </a:lnRef>
        <a:fillRef idx="0">
          <a:scrgbClr r="0" g="0" b="0"/>
        </a:fillRef>
        <a:effectRef idx="0">
          <a:scrgbClr r="0" g="0" b="0"/>
        </a:effectRef>
        <a:fontRef idx="minor"/>
      </dsp:style>
    </dsp:sp>
    <dsp:sp modelId="{160500CB-370F-4F5C-98EB-FBCBC9D9B159}">
      <dsp:nvSpPr>
        <dsp:cNvPr id="0" name=""/>
        <dsp:cNvSpPr/>
      </dsp:nvSpPr>
      <dsp:spPr>
        <a:xfrm>
          <a:off x="1641381"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75F88-08D1-4B53-A083-EE9F76C7B626}">
      <dsp:nvSpPr>
        <dsp:cNvPr id="0" name=""/>
        <dsp:cNvSpPr/>
      </dsp:nvSpPr>
      <dsp:spPr>
        <a:xfrm rot="17700000">
          <a:off x="1793875" y="1221912"/>
          <a:ext cx="1498561" cy="69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波士顿大学</a:t>
          </a:r>
          <a:endParaRPr lang="zh-CN" altLang="en-US" sz="1800" kern="1200" dirty="0">
            <a:latin typeface="黑体" pitchFamily="49" charset="-122"/>
            <a:ea typeface="黑体" pitchFamily="49" charset="-122"/>
          </a:endParaRPr>
        </a:p>
      </dsp:txBody>
      <dsp:txXfrm rot="17700000">
        <a:off x="1793875" y="1221912"/>
        <a:ext cx="1498561" cy="698790"/>
      </dsp:txXfrm>
    </dsp:sp>
    <dsp:sp modelId="{C91DA879-2617-45CA-8926-50D15E6C210D}">
      <dsp:nvSpPr>
        <dsp:cNvPr id="0" name=""/>
        <dsp:cNvSpPr/>
      </dsp:nvSpPr>
      <dsp:spPr>
        <a:xfrm>
          <a:off x="2735199"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E5C48-4816-4539-9686-62CDA8710551}">
      <dsp:nvSpPr>
        <dsp:cNvPr id="0" name=""/>
        <dsp:cNvSpPr/>
      </dsp:nvSpPr>
      <dsp:spPr>
        <a:xfrm rot="17700000">
          <a:off x="3034987" y="1518952"/>
          <a:ext cx="1057654" cy="50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布朗大学</a:t>
          </a:r>
          <a:endParaRPr lang="zh-CN" altLang="en-US" sz="1800" kern="1200" dirty="0">
            <a:latin typeface="黑体" pitchFamily="49" charset="-122"/>
            <a:ea typeface="黑体" pitchFamily="49" charset="-122"/>
          </a:endParaRPr>
        </a:p>
      </dsp:txBody>
      <dsp:txXfrm rot="17700000">
        <a:off x="3034987" y="1518952"/>
        <a:ext cx="1057654" cy="509707"/>
      </dsp:txXfrm>
    </dsp:sp>
    <dsp:sp modelId="{B953E9F6-F3E5-4B0B-B351-E59037A4CE7D}">
      <dsp:nvSpPr>
        <dsp:cNvPr id="0" name=""/>
        <dsp:cNvSpPr/>
      </dsp:nvSpPr>
      <dsp:spPr>
        <a:xfrm>
          <a:off x="3650165"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CDA9F-132E-45CA-B0D6-44A55A67AEE6}">
      <dsp:nvSpPr>
        <dsp:cNvPr id="0" name=""/>
        <dsp:cNvSpPr/>
      </dsp:nvSpPr>
      <dsp:spPr>
        <a:xfrm rot="17700000">
          <a:off x="3949953" y="1518952"/>
          <a:ext cx="1057654" cy="50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耶鲁大学</a:t>
          </a:r>
          <a:endParaRPr lang="zh-CN" altLang="en-US" sz="1800" kern="1200" dirty="0">
            <a:latin typeface="黑体" pitchFamily="49" charset="-122"/>
            <a:ea typeface="黑体" pitchFamily="49" charset="-122"/>
          </a:endParaRPr>
        </a:p>
      </dsp:txBody>
      <dsp:txXfrm rot="17700000">
        <a:off x="3949953" y="1518952"/>
        <a:ext cx="1057654" cy="509707"/>
      </dsp:txXfrm>
    </dsp:sp>
    <dsp:sp modelId="{4C8E3E82-DDB6-42C4-BCC0-E542D78B0F92}">
      <dsp:nvSpPr>
        <dsp:cNvPr id="0" name=""/>
        <dsp:cNvSpPr/>
      </dsp:nvSpPr>
      <dsp:spPr>
        <a:xfrm>
          <a:off x="4565132"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1C5DF-DCB8-43BD-803D-35B13BF8D669}">
      <dsp:nvSpPr>
        <dsp:cNvPr id="0" name=""/>
        <dsp:cNvSpPr/>
      </dsp:nvSpPr>
      <dsp:spPr>
        <a:xfrm rot="17700000">
          <a:off x="5021728" y="1182675"/>
          <a:ext cx="744037" cy="1182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休斯顿大学</a:t>
          </a:r>
          <a:endParaRPr lang="zh-CN" altLang="en-US" sz="1800" kern="1200" dirty="0">
            <a:latin typeface="黑体" pitchFamily="49" charset="-122"/>
            <a:ea typeface="黑体" pitchFamily="49" charset="-122"/>
          </a:endParaRPr>
        </a:p>
      </dsp:txBody>
      <dsp:txXfrm rot="17700000">
        <a:off x="5021728" y="1182675"/>
        <a:ext cx="744037" cy="1182261"/>
      </dsp:txXfrm>
    </dsp:sp>
    <dsp:sp modelId="{5DCEAB36-C551-49FC-9C90-491E706A4395}">
      <dsp:nvSpPr>
        <dsp:cNvPr id="0" name=""/>
        <dsp:cNvSpPr/>
      </dsp:nvSpPr>
      <dsp:spPr>
        <a:xfrm>
          <a:off x="5718531" y="2417131"/>
          <a:ext cx="441625" cy="441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5E21D-B903-4683-8866-FFF50257CD08}">
      <dsp:nvSpPr>
        <dsp:cNvPr id="0" name=""/>
        <dsp:cNvSpPr/>
      </dsp:nvSpPr>
      <dsp:spPr>
        <a:xfrm rot="17700000">
          <a:off x="5195486" y="3031804"/>
          <a:ext cx="914920" cy="44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20" bIns="0" numCol="1" spcCol="1270" anchor="ctr" anchorCtr="0">
          <a:noAutofit/>
        </a:bodyPr>
        <a:lstStyle/>
        <a:p>
          <a:pPr lvl="0" algn="r" defTabSz="800100">
            <a:lnSpc>
              <a:spcPct val="90000"/>
            </a:lnSpc>
            <a:spcBef>
              <a:spcPct val="0"/>
            </a:spcBef>
            <a:spcAft>
              <a:spcPct val="35000"/>
            </a:spcAft>
          </a:pPr>
          <a:r>
            <a:rPr lang="zh-CN" altLang="en-US" sz="1800" kern="1200" dirty="0" smtClean="0">
              <a:latin typeface="黑体" pitchFamily="49" charset="-122"/>
              <a:ea typeface="黑体" pitchFamily="49" charset="-122"/>
            </a:rPr>
            <a:t>超导，能源，激光国家实验室</a:t>
          </a:r>
          <a:endParaRPr lang="zh-CN" altLang="en-US" sz="1800" kern="1200" dirty="0">
            <a:latin typeface="黑体" pitchFamily="49" charset="-122"/>
            <a:ea typeface="黑体" pitchFamily="49" charset="-122"/>
          </a:endParaRPr>
        </a:p>
      </dsp:txBody>
      <dsp:txXfrm rot="17700000">
        <a:off x="5195486" y="3031804"/>
        <a:ext cx="914920" cy="441140"/>
      </dsp:txXfrm>
    </dsp:sp>
    <dsp:sp modelId="{F172EE63-8131-42EB-A0A7-2559D9264A52}">
      <dsp:nvSpPr>
        <dsp:cNvPr id="0" name=""/>
        <dsp:cNvSpPr/>
      </dsp:nvSpPr>
      <dsp:spPr>
        <a:xfrm rot="17700000">
          <a:off x="5768281" y="1802943"/>
          <a:ext cx="914920" cy="441140"/>
        </a:xfrm>
        <a:prstGeom prst="rect">
          <a:avLst/>
        </a:prstGeom>
        <a:noFill/>
        <a:ln>
          <a:noFill/>
        </a:ln>
        <a:effectLst/>
      </dsp:spPr>
      <dsp:style>
        <a:lnRef idx="0">
          <a:scrgbClr r="0" g="0" b="0"/>
        </a:lnRef>
        <a:fillRef idx="0">
          <a:scrgbClr r="0" g="0" b="0"/>
        </a:fillRef>
        <a:effectRef idx="0">
          <a:scrgbClr r="0" g="0" b="0"/>
        </a:effectRef>
        <a:fontRef idx="minor"/>
      </dsp:style>
    </dsp:sp>
    <dsp:sp modelId="{8AF352B4-BFBB-4B83-BF4B-E2882AF35DD7}">
      <dsp:nvSpPr>
        <dsp:cNvPr id="0" name=""/>
        <dsp:cNvSpPr/>
      </dsp:nvSpPr>
      <dsp:spPr>
        <a:xfrm>
          <a:off x="6224243"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17FCB-D136-4BA3-A478-627CB05D9D85}">
      <dsp:nvSpPr>
        <dsp:cNvPr id="0" name=""/>
        <dsp:cNvSpPr/>
      </dsp:nvSpPr>
      <dsp:spPr>
        <a:xfrm rot="17700000">
          <a:off x="6524031" y="1518952"/>
          <a:ext cx="1057654" cy="50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莱斯大学</a:t>
          </a:r>
          <a:endParaRPr lang="zh-CN" altLang="en-US" sz="1800" kern="1200" dirty="0">
            <a:latin typeface="黑体" pitchFamily="49" charset="-122"/>
            <a:ea typeface="黑体" pitchFamily="49" charset="-122"/>
          </a:endParaRPr>
        </a:p>
      </dsp:txBody>
      <dsp:txXfrm rot="17700000">
        <a:off x="6524031" y="1518952"/>
        <a:ext cx="1057654" cy="509707"/>
      </dsp:txXfrm>
    </dsp:sp>
    <dsp:sp modelId="{113F6904-6092-4CBD-91B0-00F429DBBAEF}">
      <dsp:nvSpPr>
        <dsp:cNvPr id="0" name=""/>
        <dsp:cNvSpPr/>
      </dsp:nvSpPr>
      <dsp:spPr>
        <a:xfrm>
          <a:off x="7139209" y="2212538"/>
          <a:ext cx="850812" cy="85081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09FDB-35DE-4BFD-98AF-BA7BEBF8B343}">
      <dsp:nvSpPr>
        <dsp:cNvPr id="0" name=""/>
        <dsp:cNvSpPr/>
      </dsp:nvSpPr>
      <dsp:spPr>
        <a:xfrm rot="17700000">
          <a:off x="7438997" y="1518952"/>
          <a:ext cx="1057654" cy="50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黑体" pitchFamily="49" charset="-122"/>
              <a:ea typeface="黑体" pitchFamily="49" charset="-122"/>
            </a:rPr>
            <a:t>德州大学奥斯汀分校</a:t>
          </a:r>
          <a:endParaRPr lang="zh-CN" altLang="en-US" sz="1800" kern="1200" dirty="0">
            <a:latin typeface="黑体" pitchFamily="49" charset="-122"/>
            <a:ea typeface="黑体" pitchFamily="49" charset="-122"/>
          </a:endParaRPr>
        </a:p>
      </dsp:txBody>
      <dsp:txXfrm rot="17700000">
        <a:off x="7438997" y="1518952"/>
        <a:ext cx="1057654" cy="509707"/>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282B0CDA-7FFA-4698-89E5-B95A97D72FF4}" type="datetimeFigureOut">
              <a:rPr lang="zh-CN" altLang="en-US"/>
              <a:pPr>
                <a:defRPr/>
              </a:pPr>
              <a:t>2011/11/14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66FC7347-EF71-4257-B649-DB19A69BD69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38202CFB-D850-49B1-BA9E-728A13155904}" type="datetimeFigureOut">
              <a:rPr lang="zh-CN" altLang="en-US"/>
              <a:pPr>
                <a:defRPr/>
              </a:pPr>
              <a:t>2011/11/14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11BF50-4AEF-484D-A2C0-35CFCE1C24A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0361FE8F-7D4E-463C-A828-23F25F9C6EA7}" type="datetimeFigureOut">
              <a:rPr lang="zh-CN" altLang="en-US"/>
              <a:pPr>
                <a:defRPr/>
              </a:pPr>
              <a:t>2011/11/14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47CB09E-D640-4EA8-BBC1-A5139B6D66A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8B697976-4DF8-4CD7-9604-063FE19B211A}" type="datetimeFigureOut">
              <a:rPr lang="zh-CN" altLang="en-US"/>
              <a:pPr>
                <a:defRPr/>
              </a:pPr>
              <a:t>2011/11/14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D06BCF-91F3-4ECD-95EB-92EC536DA58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1"/>
          </p:nvPr>
        </p:nvSpPr>
        <p:spPr>
          <a:xfrm>
            <a:off x="3124200" y="6572272"/>
            <a:ext cx="2895600" cy="365125"/>
          </a:xfrm>
        </p:spPr>
        <p:txBody>
          <a:bodyPr/>
          <a:lstStyle>
            <a:lvl1pPr>
              <a:defRPr>
                <a:solidFill>
                  <a:srgbClr val="FFFF00"/>
                </a:solidFill>
              </a:defRPr>
            </a:lvl1pPr>
          </a:lstStyle>
          <a:p>
            <a:pPr>
              <a:defRPr/>
            </a:pPr>
            <a:fld id="{FA01E305-8415-4CF3-AC25-55DF05117DEF}" type="slidenum">
              <a:rPr lang="zh-CN" altLang="en-US" smtClean="0"/>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803E0E1E-FF55-487C-96E7-A570BA170FE3}" type="datetimeFigureOut">
              <a:rPr lang="zh-CN" altLang="en-US"/>
              <a:pPr>
                <a:defRPr/>
              </a:pPr>
              <a:t>2011/11/14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EAF026-DB0A-4CC1-B5F7-D306B2F5A56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A68FCE37-644D-434A-9303-D9E33EADE34F}" type="datetimeFigureOut">
              <a:rPr lang="zh-CN" altLang="en-US"/>
              <a:pPr>
                <a:defRPr/>
              </a:pPr>
              <a:t>2011/11/14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7D9F2B1-E38F-46DD-8AAF-C70F188ED96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6CE3A5E1-B34B-40F3-98B6-D0D77ADD91BC}" type="datetimeFigureOut">
              <a:rPr lang="zh-CN" altLang="en-US"/>
              <a:pPr>
                <a:defRPr/>
              </a:pPr>
              <a:t>2011/11/14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763D0D-AA12-4A89-B8BA-2955B91064F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FD1EF863-3A3C-4302-9809-85DDB7AA1A6C}" type="datetimeFigureOut">
              <a:rPr lang="zh-CN" altLang="en-US"/>
              <a:pPr>
                <a:defRPr/>
              </a:pPr>
              <a:t>2011/11/14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D14627-6E75-4129-9956-8F99972BD61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45B70125-1BE1-45C8-A06B-344BFCC50B19}" type="datetimeFigureOut">
              <a:rPr lang="zh-CN" altLang="en-US"/>
              <a:pPr>
                <a:defRPr/>
              </a:pPr>
              <a:t>2011/11/14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6AD1F9-678E-42AF-A7FB-7B1414E03B3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31B7E2AF-F9C1-4C07-9F70-270FA6043446}" type="datetimeFigureOut">
              <a:rPr lang="zh-CN" altLang="en-US"/>
              <a:pPr>
                <a:defRPr/>
              </a:pPr>
              <a:t>2011/11/14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425E55-E2AC-46F8-9B06-EF430A8C959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a:defRPr/>
            </a:lvl1pPr>
          </a:lstStyle>
          <a:p>
            <a:pPr>
              <a:defRPr/>
            </a:pPr>
            <a:fld id="{4E83F8C4-4A65-4ACD-9936-5680E128E6EA}" type="datetimeFigureOut">
              <a:rPr lang="zh-CN" altLang="en-US"/>
              <a:pPr>
                <a:defRPr/>
              </a:pPr>
              <a:t>2011/11/14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FEE8F5-C2FC-405A-98BD-A64DEEE3D6B1}"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99000" sy="72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1" name="TextBox 7"/>
          <p:cNvSpPr txBox="1">
            <a:spLocks noChangeArrowheads="1"/>
          </p:cNvSpPr>
          <p:nvPr/>
        </p:nvSpPr>
        <p:spPr bwMode="auto">
          <a:xfrm>
            <a:off x="827088" y="61913"/>
            <a:ext cx="7705725"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defRPr/>
            </a:pPr>
            <a:r>
              <a:rPr lang="zh-CN" altLang="en-US" dirty="0" smtClean="0">
                <a:solidFill>
                  <a:schemeClr val="bg1"/>
                </a:solidFill>
                <a:latin typeface="黑体" pitchFamily="49" charset="-122"/>
                <a:ea typeface="黑体" pitchFamily="49" charset="-122"/>
              </a:rPr>
              <a:t> </a:t>
            </a:r>
            <a:r>
              <a:rPr lang="zh-CN" altLang="en-US" dirty="0" smtClean="0">
                <a:solidFill>
                  <a:schemeClr val="bg1"/>
                </a:solidFill>
                <a:latin typeface="叶根友行书繁" pitchFamily="2" charset="-122"/>
                <a:ea typeface="叶根友行书繁" pitchFamily="2" charset="-122"/>
              </a:rPr>
              <a:t>美国高校仪器设备开放共享考察</a:t>
            </a:r>
            <a:r>
              <a:rPr lang="en-US" altLang="zh-CN" dirty="0" smtClean="0">
                <a:solidFill>
                  <a:schemeClr val="bg1"/>
                </a:solidFill>
                <a:latin typeface="叶根友行书繁" pitchFamily="2" charset="-122"/>
                <a:ea typeface="叶根友行书繁" pitchFamily="2" charset="-122"/>
              </a:rPr>
              <a:t>	2011.11.11  [</a:t>
            </a:r>
            <a:fld id="{86E29A5C-BCDD-4845-AA6A-3D50FE5C0BA8}" type="slidenum">
              <a:rPr lang="en-US" altLang="zh-CN" smtClean="0">
                <a:solidFill>
                  <a:schemeClr val="bg1"/>
                </a:solidFill>
                <a:latin typeface="叶根友行书繁" pitchFamily="2" charset="-122"/>
                <a:ea typeface="叶根友行书繁" pitchFamily="2" charset="-122"/>
              </a:rPr>
              <a:pPr>
                <a:defRPr/>
              </a:pPr>
              <a:t>‹#›</a:t>
            </a:fld>
            <a:r>
              <a:rPr lang="en-US" altLang="zh-CN" dirty="0" smtClean="0">
                <a:solidFill>
                  <a:schemeClr val="bg1"/>
                </a:solidFill>
                <a:latin typeface="叶根友行书繁" pitchFamily="2" charset="-122"/>
                <a:ea typeface="叶根友行书繁" pitchFamily="2" charset="-122"/>
              </a:rPr>
              <a:t>] </a:t>
            </a:r>
            <a:endParaRPr lang="zh-CN" altLang="en-US" dirty="0" smtClean="0">
              <a:solidFill>
                <a:schemeClr val="bg1"/>
              </a:solidFill>
              <a:latin typeface="叶根友行书繁" pitchFamily="2" charset="-122"/>
              <a:ea typeface="叶根友行书繁" pitchFamily="2" charset="-122"/>
            </a:endParaRPr>
          </a:p>
        </p:txBody>
      </p:sp>
      <p:sp>
        <p:nvSpPr>
          <p:cNvPr id="5" name="页脚占位符 4"/>
          <p:cNvSpPr>
            <a:spLocks noGrp="1"/>
          </p:cNvSpPr>
          <p:nvPr>
            <p:ph type="ftr" sz="quarter" idx="3"/>
          </p:nvPr>
        </p:nvSpPr>
        <p:spPr>
          <a:xfrm>
            <a:off x="3071802" y="657227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00"/>
                </a:solidFill>
                <a:latin typeface="黑体" pitchFamily="49" charset="-122"/>
                <a:ea typeface="黑体" pitchFamily="49" charset="-122"/>
              </a:defRPr>
            </a:lvl1pPr>
          </a:lstStyle>
          <a:p>
            <a:pPr>
              <a:defRPr/>
            </a:pPr>
            <a:fld id="{35664CCC-A41E-4972-9DE8-EEEDE25AE397}"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黑体" pitchFamily="49" charset="-122"/>
          <a:ea typeface="黑体" pitchFamily="49" charset="-122"/>
          <a:cs typeface="+mj-cs"/>
        </a:defRPr>
      </a:lvl1pPr>
      <a:lvl2pPr algn="ctr" rtl="0" eaLnBrk="0" fontAlgn="base" hangingPunct="0">
        <a:spcBef>
          <a:spcPct val="0"/>
        </a:spcBef>
        <a:spcAft>
          <a:spcPct val="0"/>
        </a:spcAft>
        <a:defRPr sz="4400">
          <a:solidFill>
            <a:schemeClr val="tx1"/>
          </a:solidFill>
          <a:latin typeface="黑体" pitchFamily="49" charset="-122"/>
          <a:ea typeface="黑体" pitchFamily="49" charset="-122"/>
        </a:defRPr>
      </a:lvl2pPr>
      <a:lvl3pPr algn="ctr" rtl="0" eaLnBrk="0" fontAlgn="base" hangingPunct="0">
        <a:spcBef>
          <a:spcPct val="0"/>
        </a:spcBef>
        <a:spcAft>
          <a:spcPct val="0"/>
        </a:spcAft>
        <a:defRPr sz="4400">
          <a:solidFill>
            <a:schemeClr val="tx1"/>
          </a:solidFill>
          <a:latin typeface="黑体" pitchFamily="49" charset="-122"/>
          <a:ea typeface="黑体" pitchFamily="49" charset="-122"/>
        </a:defRPr>
      </a:lvl3pPr>
      <a:lvl4pPr algn="ctr" rtl="0" eaLnBrk="0" fontAlgn="base" hangingPunct="0">
        <a:spcBef>
          <a:spcPct val="0"/>
        </a:spcBef>
        <a:spcAft>
          <a:spcPct val="0"/>
        </a:spcAft>
        <a:defRPr sz="4400">
          <a:solidFill>
            <a:schemeClr val="tx1"/>
          </a:solidFill>
          <a:latin typeface="黑体" pitchFamily="49" charset="-122"/>
          <a:ea typeface="黑体" pitchFamily="49" charset="-122"/>
        </a:defRPr>
      </a:lvl4pPr>
      <a:lvl5pPr algn="ctr" rtl="0" eaLnBrk="0" fontAlgn="base" hangingPunct="0">
        <a:spcBef>
          <a:spcPct val="0"/>
        </a:spcBef>
        <a:spcAft>
          <a:spcPct val="0"/>
        </a:spcAft>
        <a:defRPr sz="4400">
          <a:solidFill>
            <a:schemeClr val="tx1"/>
          </a:solidFill>
          <a:latin typeface="黑体" pitchFamily="49" charset="-122"/>
          <a:ea typeface="黑体" pitchFamily="49" charset="-122"/>
        </a:defRPr>
      </a:lvl5pPr>
      <a:lvl6pPr marL="457200" algn="ctr" rtl="0" fontAlgn="base">
        <a:spcBef>
          <a:spcPct val="0"/>
        </a:spcBef>
        <a:spcAft>
          <a:spcPct val="0"/>
        </a:spcAft>
        <a:defRPr sz="4400">
          <a:solidFill>
            <a:schemeClr val="tx1"/>
          </a:solidFill>
          <a:latin typeface="黑体" pitchFamily="49" charset="-122"/>
          <a:ea typeface="黑体" pitchFamily="49" charset="-122"/>
        </a:defRPr>
      </a:lvl6pPr>
      <a:lvl7pPr marL="914400" algn="ctr" rtl="0" fontAlgn="base">
        <a:spcBef>
          <a:spcPct val="0"/>
        </a:spcBef>
        <a:spcAft>
          <a:spcPct val="0"/>
        </a:spcAft>
        <a:defRPr sz="4400">
          <a:solidFill>
            <a:schemeClr val="tx1"/>
          </a:solidFill>
          <a:latin typeface="黑体" pitchFamily="49" charset="-122"/>
          <a:ea typeface="黑体" pitchFamily="49" charset="-122"/>
        </a:defRPr>
      </a:lvl7pPr>
      <a:lvl8pPr marL="1371600" algn="ctr" rtl="0" fontAlgn="base">
        <a:spcBef>
          <a:spcPct val="0"/>
        </a:spcBef>
        <a:spcAft>
          <a:spcPct val="0"/>
        </a:spcAft>
        <a:defRPr sz="4400">
          <a:solidFill>
            <a:schemeClr val="tx1"/>
          </a:solidFill>
          <a:latin typeface="黑体" pitchFamily="49" charset="-122"/>
          <a:ea typeface="黑体" pitchFamily="49" charset="-122"/>
        </a:defRPr>
      </a:lvl8pPr>
      <a:lvl9pPr marL="1828800" algn="ctr" rtl="0" fontAlgn="base">
        <a:spcBef>
          <a:spcPct val="0"/>
        </a:spcBef>
        <a:spcAft>
          <a:spcPct val="0"/>
        </a:spcAft>
        <a:defRPr sz="4400">
          <a:solidFill>
            <a:schemeClr val="tx1"/>
          </a:solidFill>
          <a:latin typeface="黑体" pitchFamily="49" charset="-122"/>
          <a:ea typeface="黑体" pitchFamily="49"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黑体" pitchFamily="49" charset="-122"/>
          <a:ea typeface="黑体" pitchFamily="49"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黑体" pitchFamily="49" charset="-122"/>
          <a:ea typeface="黑体" pitchFamily="49"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黑体" pitchFamily="49" charset="-122"/>
          <a:ea typeface="黑体" pitchFamily="49"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黑体" pitchFamily="49" charset="-122"/>
          <a:ea typeface="黑体" pitchFamily="49"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innovateholyoke.com/about-the-projec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p:txBody>
          <a:bodyPr/>
          <a:lstStyle/>
          <a:p>
            <a:pPr eaLnBrk="1" hangingPunct="1"/>
            <a:r>
              <a:rPr lang="zh-CN" altLang="en-US" sz="4000" dirty="0" smtClean="0">
                <a:latin typeface="黑体" pitchFamily="2" charset="-122"/>
                <a:ea typeface="黑体" pitchFamily="2" charset="-122"/>
              </a:rPr>
              <a:t>美国高校仪器设备开放共享考察</a:t>
            </a:r>
          </a:p>
        </p:txBody>
      </p:sp>
      <p:sp>
        <p:nvSpPr>
          <p:cNvPr id="3" name="副标题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zh-CN" altLang="en-US" dirty="0" smtClean="0"/>
              <a:t>报告人：贾申利</a:t>
            </a:r>
            <a:endParaRPr lang="en-US" altLang="zh-CN" dirty="0" smtClean="0"/>
          </a:p>
          <a:p>
            <a:pPr eaLnBrk="1" fontAlgn="auto" hangingPunct="1">
              <a:spcAft>
                <a:spcPts val="0"/>
              </a:spcAft>
              <a:buFont typeface="Arial" pitchFamily="34" charset="0"/>
              <a:buNone/>
              <a:defRPr/>
            </a:pPr>
            <a:r>
              <a:rPr lang="en-US" altLang="zh-CN" dirty="0" smtClean="0"/>
              <a:t>2010</a:t>
            </a:r>
            <a:r>
              <a:rPr lang="zh-CN" altLang="en-US" dirty="0" smtClean="0"/>
              <a:t>年</a:t>
            </a:r>
            <a:r>
              <a:rPr lang="en-US" altLang="zh-CN" dirty="0" smtClean="0"/>
              <a:t>11</a:t>
            </a:r>
            <a:r>
              <a:rPr lang="zh-CN" altLang="en-US" dirty="0" smtClean="0"/>
              <a:t>月</a:t>
            </a:r>
            <a:r>
              <a:rPr lang="en-US" altLang="zh-CN" dirty="0" smtClean="0"/>
              <a:t>11</a:t>
            </a:r>
            <a:r>
              <a:rPr lang="zh-CN" altLang="en-US" dirty="0" smtClean="0"/>
              <a:t>日</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0" y="549275"/>
            <a:ext cx="9144000" cy="6111875"/>
          </a:xfrm>
          <a:prstGeom prst="rect">
            <a:avLst/>
          </a:prstGeom>
          <a:noFill/>
          <a:ln w="9525">
            <a:noFill/>
            <a:miter lim="800000"/>
            <a:headEnd/>
            <a:tailEnd/>
          </a:ln>
        </p:spPr>
      </p:pic>
      <p:pic>
        <p:nvPicPr>
          <p:cNvPr id="4" name="图片 3"/>
          <p:cNvPicPr>
            <a:picLocks noChangeAspect="1"/>
          </p:cNvPicPr>
          <p:nvPr/>
        </p:nvPicPr>
        <p:blipFill>
          <a:blip r:embed="rId3"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a:xfrm>
            <a:off x="323850" y="908050"/>
            <a:ext cx="8229600" cy="1143000"/>
          </a:xfrm>
        </p:spPr>
        <p:txBody>
          <a:bodyPr/>
          <a:lstStyle/>
          <a:p>
            <a:r>
              <a:rPr lang="zh-CN" altLang="en-US" sz="5400" smtClean="0">
                <a:solidFill>
                  <a:srgbClr val="CC3300"/>
                </a:solidFill>
                <a:latin typeface="黑体" pitchFamily="2" charset="-122"/>
                <a:ea typeface="黑体" pitchFamily="2" charset="-122"/>
              </a:rPr>
              <a:t>致谢</a:t>
            </a:r>
          </a:p>
        </p:txBody>
      </p:sp>
      <p:sp>
        <p:nvSpPr>
          <p:cNvPr id="112643" name="Rectangle 3"/>
          <p:cNvSpPr>
            <a:spLocks noGrp="1"/>
          </p:cNvSpPr>
          <p:nvPr>
            <p:ph type="body" idx="1"/>
          </p:nvPr>
        </p:nvSpPr>
        <p:spPr>
          <a:xfrm>
            <a:off x="214313" y="2071688"/>
            <a:ext cx="8713787" cy="2952750"/>
          </a:xfrm>
        </p:spPr>
        <p:txBody>
          <a:bodyPr/>
          <a:lstStyle/>
          <a:p>
            <a:pPr>
              <a:lnSpc>
                <a:spcPct val="90000"/>
              </a:lnSpc>
              <a:buFont typeface="Arial" charset="0"/>
              <a:buNone/>
            </a:pPr>
            <a:r>
              <a:rPr lang="zh-CN" altLang="en-US" dirty="0" smtClean="0">
                <a:latin typeface="黑体" pitchFamily="2" charset="-122"/>
                <a:ea typeface="黑体" pitchFamily="2" charset="-122"/>
              </a:rPr>
              <a:t>  感谢清华大学校友，美国</a:t>
            </a:r>
            <a:r>
              <a:rPr lang="en-US" altLang="zh-CN" dirty="0" err="1" smtClean="0">
                <a:latin typeface="黑体" pitchFamily="2" charset="-122"/>
                <a:ea typeface="黑体" pitchFamily="2" charset="-122"/>
              </a:rPr>
              <a:t>Seipo</a:t>
            </a:r>
            <a:r>
              <a:rPr lang="en-US" altLang="zh-CN" dirty="0" smtClean="0">
                <a:latin typeface="黑体" pitchFamily="2" charset="-122"/>
                <a:ea typeface="黑体" pitchFamily="2" charset="-122"/>
              </a:rPr>
              <a:t> Corporation (USA) </a:t>
            </a:r>
            <a:r>
              <a:rPr lang="zh-CN" altLang="en-US" dirty="0" smtClean="0">
                <a:latin typeface="黑体" pitchFamily="2" charset="-122"/>
                <a:ea typeface="黑体" pitchFamily="2" charset="-122"/>
              </a:rPr>
              <a:t>公司尹智宏先生为本次访问所做的精心准备和安排！</a:t>
            </a:r>
            <a:endParaRPr lang="en-US" altLang="zh-CN" dirty="0" smtClean="0">
              <a:latin typeface="黑体" pitchFamily="2" charset="-122"/>
              <a:ea typeface="黑体" pitchFamily="2" charset="-122"/>
            </a:endParaRPr>
          </a:p>
          <a:p>
            <a:pPr>
              <a:lnSpc>
                <a:spcPct val="90000"/>
              </a:lnSpc>
              <a:buFont typeface="Arial" charset="0"/>
              <a:buNone/>
            </a:pPr>
            <a:endParaRPr lang="zh-CN" altLang="en-US" dirty="0" smtClean="0">
              <a:latin typeface="黑体" pitchFamily="2" charset="-122"/>
              <a:ea typeface="黑体" pitchFamily="2" charset="-122"/>
            </a:endParaRPr>
          </a:p>
          <a:p>
            <a:pPr>
              <a:lnSpc>
                <a:spcPct val="90000"/>
              </a:lnSpc>
              <a:buFont typeface="Arial" charset="0"/>
              <a:buNone/>
            </a:pPr>
            <a:r>
              <a:rPr lang="zh-CN" altLang="en-US" dirty="0" smtClean="0">
                <a:latin typeface="黑体" pitchFamily="2" charset="-122"/>
                <a:ea typeface="黑体" pitchFamily="2" charset="-122"/>
              </a:rPr>
              <a:t>  感谢各位团友在访问过程中各司其职，密切配合！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42875" y="490538"/>
            <a:ext cx="8643938" cy="6938962"/>
          </a:xfrm>
          <a:prstGeom prst="rect">
            <a:avLst/>
          </a:prstGeom>
          <a:noFill/>
          <a:ln w="9525">
            <a:noFill/>
            <a:miter lim="800000"/>
            <a:headEnd/>
            <a:tailEnd/>
          </a:ln>
        </p:spPr>
      </p:pic>
      <p:pic>
        <p:nvPicPr>
          <p:cNvPr id="4" name="图片 3"/>
          <p:cNvPicPr>
            <a:picLocks noChangeAspect="1"/>
          </p:cNvPicPr>
          <p:nvPr/>
        </p:nvPicPr>
        <p:blipFill>
          <a:blip r:embed="rId3"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哈佛大学</a:t>
            </a:r>
          </a:p>
        </p:txBody>
      </p:sp>
      <p:pic>
        <p:nvPicPr>
          <p:cNvPr id="16387" name="图片 10" descr="1.jpg"/>
          <p:cNvPicPr>
            <a:picLocks noChangeAspect="1" noChangeArrowheads="1"/>
          </p:cNvPicPr>
          <p:nvPr/>
        </p:nvPicPr>
        <p:blipFill>
          <a:blip r:embed="rId2" cstate="print"/>
          <a:srcRect/>
          <a:stretch>
            <a:fillRect/>
          </a:stretch>
        </p:blipFill>
        <p:spPr bwMode="auto">
          <a:xfrm>
            <a:off x="500063" y="3286125"/>
            <a:ext cx="8047037" cy="2232025"/>
          </a:xfrm>
          <a:prstGeom prst="rect">
            <a:avLst/>
          </a:prstGeom>
          <a:noFill/>
          <a:ln w="9525">
            <a:noFill/>
            <a:miter lim="800000"/>
            <a:headEnd/>
            <a:tailEnd/>
          </a:ln>
        </p:spPr>
      </p:pic>
      <p:sp>
        <p:nvSpPr>
          <p:cNvPr id="16388" name="矩形 5"/>
          <p:cNvSpPr>
            <a:spLocks noChangeArrowheads="1"/>
          </p:cNvSpPr>
          <p:nvPr/>
        </p:nvSpPr>
        <p:spPr bwMode="auto">
          <a:xfrm>
            <a:off x="714375" y="1857375"/>
            <a:ext cx="8072438" cy="1200150"/>
          </a:xfrm>
          <a:prstGeom prst="rect">
            <a:avLst/>
          </a:prstGeom>
          <a:noFill/>
          <a:ln w="9525">
            <a:noFill/>
            <a:miter lim="800000"/>
            <a:headEnd/>
            <a:tailEnd/>
          </a:ln>
        </p:spPr>
        <p:txBody>
          <a:bodyPr>
            <a:spAutoFit/>
          </a:bodyPr>
          <a:lstStyle/>
          <a:p>
            <a:r>
              <a:rPr lang="zh-CN" altLang="en-US" sz="2400" b="1"/>
              <a:t>文理学院（</a:t>
            </a:r>
            <a:r>
              <a:rPr lang="en-US" altLang="zh-CN" sz="2400" b="1"/>
              <a:t>FAS</a:t>
            </a:r>
            <a:r>
              <a:rPr lang="zh-CN" altLang="en-US" sz="2400" b="1"/>
              <a:t>）行政结构如下图。学院下面分为三个分院，每个分院有一名院长，整个学院的行政、财务事务有一名专职院长来负责，其下设一名副院长，分管研究中心。</a:t>
            </a:r>
          </a:p>
        </p:txBody>
      </p:sp>
      <p:sp>
        <p:nvSpPr>
          <p:cNvPr id="16389" name="矩形 5"/>
          <p:cNvSpPr>
            <a:spLocks noChangeArrowheads="1"/>
          </p:cNvSpPr>
          <p:nvPr/>
        </p:nvSpPr>
        <p:spPr bwMode="auto">
          <a:xfrm>
            <a:off x="357188" y="5357813"/>
            <a:ext cx="5848350" cy="366712"/>
          </a:xfrm>
          <a:prstGeom prst="rect">
            <a:avLst/>
          </a:prstGeom>
          <a:noFill/>
          <a:ln w="9525">
            <a:noFill/>
            <a:miter lim="800000"/>
            <a:headEnd/>
            <a:tailEnd/>
          </a:ln>
        </p:spPr>
        <p:txBody>
          <a:bodyPr wrap="none">
            <a:spAutoFit/>
          </a:bodyPr>
          <a:lstStyle/>
          <a:p>
            <a:r>
              <a:rPr lang="zh-CN" altLang="zh-CN"/>
              <a:t>学院分管</a:t>
            </a:r>
            <a:r>
              <a:rPr lang="zh-CN" altLang="en-US"/>
              <a:t>研究工作的副</a:t>
            </a:r>
            <a:r>
              <a:rPr lang="zh-CN" altLang="zh-CN"/>
              <a:t>院长</a:t>
            </a:r>
            <a:r>
              <a:rPr lang="en-US" altLang="zh-CN"/>
              <a:t>Patrick</a:t>
            </a:r>
            <a:r>
              <a:rPr lang="zh-CN" altLang="en-US"/>
              <a:t>（包括</a:t>
            </a:r>
            <a:r>
              <a:rPr lang="zh-CN" altLang="zh-CN"/>
              <a:t>仪器设备</a:t>
            </a:r>
            <a:r>
              <a:rPr lang="zh-CN" altLang="en-US"/>
              <a:t>管理）</a:t>
            </a:r>
          </a:p>
        </p:txBody>
      </p:sp>
      <p:pic>
        <p:nvPicPr>
          <p:cNvPr id="4" name="图片 3"/>
          <p:cNvPicPr>
            <a:picLocks noChangeAspect="1"/>
          </p:cNvPicPr>
          <p:nvPr/>
        </p:nvPicPr>
        <p:blipFill>
          <a:blip r:embed="rId3"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哈佛大学</a:t>
            </a:r>
          </a:p>
        </p:txBody>
      </p:sp>
      <p:graphicFrame>
        <p:nvGraphicFramePr>
          <p:cNvPr id="7" name="内容占位符 6"/>
          <p:cNvGraphicFramePr>
            <a:graphicFrameLocks noGrp="1"/>
          </p:cNvGraphicFramePr>
          <p:nvPr>
            <p:ph idx="1"/>
          </p:nvPr>
        </p:nvGraphicFramePr>
        <p:xfrm>
          <a:off x="179388" y="1341438"/>
          <a:ext cx="8640762" cy="5033964"/>
        </p:xfrm>
        <a:graphic>
          <a:graphicData uri="http://schemas.openxmlformats.org/drawingml/2006/table">
            <a:tbl>
              <a:tblPr/>
              <a:tblGrid>
                <a:gridCol w="4321175"/>
                <a:gridCol w="4319587"/>
              </a:tblGrid>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每年获得研究经费金额</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哈佛医学院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285,000,000.00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2.85</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388">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哈佛公共卫生学院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240,000,000.00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2.40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文理学院（</a:t>
                      </a:r>
                      <a:r>
                        <a:rPr kumimoji="0" lang="en-US" altLang="zh-CN" sz="1800" b="1" i="0" u="none" strike="noStrike" cap="none" normalizeH="0" baseline="0" smtClean="0">
                          <a:ln>
                            <a:noFill/>
                          </a:ln>
                          <a:solidFill>
                            <a:srgbClr val="FFFFFF"/>
                          </a:solidFill>
                          <a:effectLst/>
                          <a:latin typeface="Calibri" pitchFamily="34" charset="0"/>
                          <a:ea typeface="宋体" pitchFamily="2" charset="-122"/>
                        </a:rPr>
                        <a:t>FAS</a:t>
                      </a:r>
                      <a:r>
                        <a:rPr kumimoji="0" lang="zh-CN" altLang="en-US" sz="1800" b="1" i="0" u="none" strike="noStrike" cap="none" normalizeH="0" baseline="0" smtClean="0">
                          <a:ln>
                            <a:noFill/>
                          </a:ln>
                          <a:solidFill>
                            <a:srgbClr val="FFFFFF"/>
                          </a:solidFill>
                          <a:effectLst/>
                          <a:latin typeface="Calibri" pitchFamily="34" charset="0"/>
                          <a:ea typeface="宋体" pitchFamily="2" charset="-122"/>
                        </a:rPr>
                        <a:t>）</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132,000,000.00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1.32</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388">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工程与应用科学学院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42,000,000.00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0.42</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哈佛</a:t>
                      </a:r>
                      <a:r>
                        <a:rPr kumimoji="0" lang="en-US" altLang="zh-CN" sz="1800" b="1" i="0" u="none" strike="noStrike" cap="none" normalizeH="0" baseline="0" smtClean="0">
                          <a:ln>
                            <a:noFill/>
                          </a:ln>
                          <a:solidFill>
                            <a:srgbClr val="FFFFFF"/>
                          </a:solidFill>
                          <a:effectLst/>
                          <a:latin typeface="Calibri" pitchFamily="34" charset="0"/>
                          <a:ea typeface="宋体" pitchFamily="2" charset="-122"/>
                        </a:rPr>
                        <a:t>-</a:t>
                      </a:r>
                      <a:r>
                        <a:rPr kumimoji="0" lang="zh-CN" altLang="en-US" sz="1800" b="1" i="0" u="none" strike="noStrike" cap="none" normalizeH="0" baseline="0" smtClean="0">
                          <a:ln>
                            <a:noFill/>
                          </a:ln>
                          <a:solidFill>
                            <a:srgbClr val="FFFFFF"/>
                          </a:solidFill>
                          <a:effectLst/>
                          <a:latin typeface="Calibri" pitchFamily="34" charset="0"/>
                          <a:ea typeface="宋体" pitchFamily="2" charset="-122"/>
                        </a:rPr>
                        <a:t>肯尼迪政治学院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25,000,000.00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0.25</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0388">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研究生院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18,000,000.00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0.18</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其它学院</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28,000,000.00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0.28</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58800">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zh-CN" altLang="en-US" sz="1800" b="1" i="0" u="none" strike="noStrike" cap="none" normalizeH="0" baseline="0" smtClean="0">
                          <a:ln>
                            <a:noFill/>
                          </a:ln>
                          <a:solidFill>
                            <a:srgbClr val="FFFFFF"/>
                          </a:solidFill>
                          <a:effectLst/>
                          <a:latin typeface="Calibri" pitchFamily="34" charset="0"/>
                          <a:ea typeface="宋体" pitchFamily="2" charset="-122"/>
                        </a:rPr>
                        <a:t>总计</a:t>
                      </a:r>
                      <a:endParaRPr kumimoji="0" lang="zh-CN" altLang="en-US" sz="1800" b="1" i="0" u="none" strike="noStrike" cap="none" normalizeH="0" baseline="0" smtClean="0">
                        <a:ln>
                          <a:noFill/>
                        </a:ln>
                        <a:solidFill>
                          <a:srgbClr val="FFFFFF"/>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tab pos="914400" algn="l"/>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770,000,000.00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7.70</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亿美元）</a:t>
                      </a:r>
                      <a:endParaRPr kumimoji="0" lang="zh-CN" altLang="en-US" sz="1800" b="0" i="0" u="none" strike="noStrike" cap="none" normalizeH="0" baseline="0" smtClean="0">
                        <a:ln>
                          <a:noFill/>
                        </a:ln>
                        <a:solidFill>
                          <a:srgbClr val="000000"/>
                        </a:solidFill>
                        <a:effectLst/>
                        <a:latin typeface="Calibri" pitchFamily="34" charset="0"/>
                        <a:ea typeface="宋体" pitchFamily="2" charset="-122"/>
                        <a:cs typeface="Times New Roman" pitchFamily="18" charset="0"/>
                      </a:endParaRPr>
                    </a:p>
                  </a:txBody>
                  <a:tcPr marL="68583" marR="6858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哈佛大学</a:t>
            </a:r>
          </a:p>
        </p:txBody>
      </p:sp>
      <p:sp>
        <p:nvSpPr>
          <p:cNvPr id="18435" name="内容占位符 2"/>
          <p:cNvSpPr>
            <a:spLocks noGrp="1"/>
          </p:cNvSpPr>
          <p:nvPr>
            <p:ph idx="1"/>
          </p:nvPr>
        </p:nvSpPr>
        <p:spPr>
          <a:xfrm>
            <a:off x="250825" y="1412875"/>
            <a:ext cx="8507413" cy="4525963"/>
          </a:xfrm>
        </p:spPr>
        <p:txBody>
          <a:bodyPr/>
          <a:lstStyle/>
          <a:p>
            <a:pPr eaLnBrk="1" hangingPunct="1"/>
            <a:r>
              <a:rPr lang="zh-CN" altLang="en-US" smtClean="0">
                <a:latin typeface="黑体" pitchFamily="2" charset="-122"/>
                <a:ea typeface="黑体" pitchFamily="2" charset="-122"/>
              </a:rPr>
              <a:t>庞大的资金来源：</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哈佛拥有各类基金总量约</a:t>
            </a:r>
            <a:r>
              <a:rPr lang="en-US" altLang="zh-CN" smtClean="0">
                <a:latin typeface="黑体" pitchFamily="2" charset="-122"/>
                <a:ea typeface="黑体" pitchFamily="2" charset="-122"/>
              </a:rPr>
              <a:t>280</a:t>
            </a:r>
            <a:r>
              <a:rPr lang="zh-CN" altLang="zh-CN" smtClean="0">
                <a:latin typeface="黑体" pitchFamily="2" charset="-122"/>
                <a:ea typeface="黑体" pitchFamily="2" charset="-122"/>
              </a:rPr>
              <a:t>亿美元，在全球高校中排名第一。</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哈佛年度运行经费的一半以上来自基金的利息。</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各学院自己的基金收益学校抽取</a:t>
            </a:r>
            <a:r>
              <a:rPr lang="en-US" altLang="zh-CN" smtClean="0">
                <a:latin typeface="黑体" pitchFamily="2" charset="-122"/>
                <a:ea typeface="黑体" pitchFamily="2" charset="-122"/>
              </a:rPr>
              <a:t>10%</a:t>
            </a:r>
            <a:r>
              <a:rPr lang="zh-CN" altLang="zh-CN" smtClean="0">
                <a:latin typeface="黑体" pitchFamily="2" charset="-122"/>
                <a:ea typeface="黑体" pitchFamily="2" charset="-122"/>
              </a:rPr>
              <a:t>的费用后由院长做主</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各自规划其建设发展，自然形成了分散式管理的模式。</a:t>
            </a:r>
            <a:endParaRPr lang="zh-CN" altLang="en-US" smtClean="0">
              <a:latin typeface="黑体" pitchFamily="2" charset="-122"/>
              <a:ea typeface="黑体" pitchFamily="2" charset="-122"/>
            </a:endParaRP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哈佛大学</a:t>
            </a:r>
          </a:p>
        </p:txBody>
      </p:sp>
      <p:sp>
        <p:nvSpPr>
          <p:cNvPr id="19459" name="内容占位符 2"/>
          <p:cNvSpPr>
            <a:spLocks noGrp="1"/>
          </p:cNvSpPr>
          <p:nvPr>
            <p:ph idx="1"/>
          </p:nvPr>
        </p:nvSpPr>
        <p:spPr>
          <a:xfrm>
            <a:off x="395288" y="1341438"/>
            <a:ext cx="8208962" cy="5183187"/>
          </a:xfrm>
        </p:spPr>
        <p:txBody>
          <a:bodyPr/>
          <a:lstStyle/>
          <a:p>
            <a:pPr eaLnBrk="1" hangingPunct="1"/>
            <a:r>
              <a:rPr lang="zh-CN" altLang="en-US" smtClean="0">
                <a:latin typeface="黑体" pitchFamily="2" charset="-122"/>
                <a:ea typeface="黑体" pitchFamily="2" charset="-122"/>
              </a:rPr>
              <a:t>设备购置来源：</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大多数仪器设备在科研项目里申请配置</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少部分仪器设备由学院根据教授的提议配置。</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教学仪器设备则完全依靠学院的资金配置</a:t>
            </a:r>
            <a:r>
              <a:rPr lang="zh-CN" altLang="en-US" smtClean="0">
                <a:latin typeface="黑体" pitchFamily="2" charset="-122"/>
                <a:ea typeface="黑体" pitchFamily="2" charset="-122"/>
              </a:rPr>
              <a:t>。</a:t>
            </a:r>
          </a:p>
          <a:p>
            <a:pPr eaLnBrk="1" hangingPunct="1"/>
            <a:r>
              <a:rPr lang="zh-CN" altLang="en-US" smtClean="0">
                <a:latin typeface="黑体" pitchFamily="2" charset="-122"/>
                <a:ea typeface="黑体" pitchFamily="2" charset="-122"/>
              </a:rPr>
              <a:t>考虑设备中长期运行保障：</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仪器设备在购置时</a:t>
            </a:r>
            <a:r>
              <a:rPr lang="zh-CN" altLang="en-US" smtClean="0">
                <a:latin typeface="黑体" pitchFamily="2" charset="-122"/>
                <a:ea typeface="黑体" pitchFamily="2" charset="-122"/>
              </a:rPr>
              <a:t>购买</a:t>
            </a:r>
            <a:r>
              <a:rPr lang="zh-CN" altLang="zh-CN" smtClean="0">
                <a:latin typeface="黑体" pitchFamily="2" charset="-122"/>
                <a:ea typeface="黑体" pitchFamily="2" charset="-122"/>
              </a:rPr>
              <a:t>财产保险（防火灾、失窃等），保险要覆盖整个项目的期限，此后学院支付。</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维修费（保修）由项目经费支付，项目结束后如果继续使用，维修费由教授自己承担。</a:t>
            </a:r>
            <a:endParaRPr lang="zh-CN" altLang="en-US" smtClean="0">
              <a:latin typeface="黑体" pitchFamily="2" charset="-122"/>
              <a:ea typeface="黑体" pitchFamily="2" charset="-122"/>
            </a:endParaRP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idx="4294967295"/>
          </p:nvPr>
        </p:nvSpPr>
        <p:spPr/>
        <p:txBody>
          <a:bodyPr/>
          <a:lstStyle/>
          <a:p>
            <a:pPr eaLnBrk="1" hangingPunct="1"/>
            <a:r>
              <a:rPr lang="zh-CN" altLang="en-US" smtClean="0">
                <a:latin typeface="黑体" pitchFamily="2" charset="-122"/>
                <a:ea typeface="黑体" pitchFamily="2" charset="-122"/>
              </a:rPr>
              <a:t>访问哈佛大学实验室</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484" name="Rectangle 5"/>
          <p:cNvSpPr>
            <a:spLocks noChangeArrowheads="1"/>
          </p:cNvSpPr>
          <p:nvPr/>
        </p:nvSpPr>
        <p:spPr bwMode="auto">
          <a:xfrm>
            <a:off x="684213" y="1557338"/>
            <a:ext cx="7588250" cy="4473575"/>
          </a:xfrm>
          <a:prstGeom prst="rect">
            <a:avLst/>
          </a:prstGeom>
          <a:noFill/>
          <a:ln w="9525">
            <a:noFill/>
            <a:miter lim="800000"/>
            <a:headEnd/>
            <a:tailEnd/>
          </a:ln>
        </p:spPr>
        <p:txBody>
          <a:bodyPr wrap="none">
            <a:spAutoFit/>
          </a:bodyPr>
          <a:lstStyle/>
          <a:p>
            <a:pPr>
              <a:buFont typeface="Wingdings" pitchFamily="2" charset="2"/>
              <a:buChar char="l"/>
            </a:pPr>
            <a:r>
              <a:rPr lang="zh-CN" altLang="en-US" sz="2400" b="1"/>
              <a:t>文理学院（访问参观四个不同类型实验室）</a:t>
            </a:r>
            <a:endParaRPr lang="en-US" altLang="zh-CN" sz="2400" b="1"/>
          </a:p>
          <a:p>
            <a:pPr lvl="1">
              <a:buFont typeface="Wingdings" pitchFamily="2" charset="2"/>
              <a:buChar char="ü"/>
            </a:pPr>
            <a:endParaRPr lang="zh-CN" altLang="en-US" sz="2400"/>
          </a:p>
          <a:p>
            <a:pPr lvl="1">
              <a:buFont typeface="Wingdings" pitchFamily="2" charset="2"/>
              <a:buChar char="ü"/>
            </a:pPr>
            <a:r>
              <a:rPr lang="zh-CN" altLang="en-US" sz="2400"/>
              <a:t>  </a:t>
            </a:r>
            <a:r>
              <a:rPr lang="zh-CN" altLang="zh-CN" sz="2400"/>
              <a:t>开放共享</a:t>
            </a:r>
            <a:r>
              <a:rPr lang="en-US" altLang="zh-CN" sz="2400"/>
              <a:t>Bauer</a:t>
            </a:r>
            <a:r>
              <a:rPr lang="zh-CN" altLang="zh-CN" sz="2400"/>
              <a:t>实验室</a:t>
            </a:r>
            <a:r>
              <a:rPr lang="zh-CN" altLang="en-US" sz="2400"/>
              <a:t>，</a:t>
            </a:r>
            <a:r>
              <a:rPr lang="zh-CN" altLang="zh-CN" sz="2400"/>
              <a:t>生命科学研究</a:t>
            </a:r>
            <a:endParaRPr lang="zh-CN" altLang="en-US" sz="2400"/>
          </a:p>
          <a:p>
            <a:pPr lvl="1">
              <a:buFont typeface="Wingdings" pitchFamily="2" charset="2"/>
              <a:buChar char="ü"/>
            </a:pPr>
            <a:endParaRPr lang="zh-CN" altLang="en-US" sz="2400" b="1"/>
          </a:p>
          <a:p>
            <a:pPr lvl="1">
              <a:buFont typeface="Wingdings" pitchFamily="2" charset="2"/>
              <a:buChar char="ü"/>
            </a:pPr>
            <a:r>
              <a:rPr lang="zh-CN" altLang="en-US" sz="2400"/>
              <a:t>  </a:t>
            </a:r>
            <a:r>
              <a:rPr lang="zh-CN" altLang="zh-CN" sz="2400"/>
              <a:t>生物学光学仪器实验室</a:t>
            </a:r>
            <a:r>
              <a:rPr lang="zh-CN" altLang="en-US" sz="2400"/>
              <a:t/>
            </a:r>
            <a:br>
              <a:rPr lang="zh-CN" altLang="en-US" sz="2400"/>
            </a:br>
            <a:r>
              <a:rPr lang="zh-CN" altLang="en-US" sz="2400"/>
              <a:t>     </a:t>
            </a:r>
            <a:r>
              <a:rPr lang="en-US" altLang="zh-CN" sz="2400"/>
              <a:t>The Harvard Center for Biological Imaging (HCBI)</a:t>
            </a:r>
          </a:p>
          <a:p>
            <a:pPr lvl="1">
              <a:buFont typeface="Wingdings" pitchFamily="2" charset="2"/>
              <a:buChar char="ü"/>
            </a:pPr>
            <a:endParaRPr lang="en-US" altLang="zh-CN" sz="2400"/>
          </a:p>
          <a:p>
            <a:pPr lvl="1">
              <a:buFont typeface="Wingdings" pitchFamily="2" charset="2"/>
              <a:buChar char="ü"/>
            </a:pPr>
            <a:r>
              <a:rPr lang="en-US" altLang="zh-CN" sz="2400"/>
              <a:t>  PI </a:t>
            </a:r>
            <a:r>
              <a:rPr lang="zh-CN" altLang="en-US" sz="2400"/>
              <a:t>（</a:t>
            </a:r>
            <a:r>
              <a:rPr lang="en-US" altLang="zh-CN" sz="2400"/>
              <a:t>Principal Investigator</a:t>
            </a:r>
            <a:r>
              <a:rPr lang="zh-CN" altLang="en-US" sz="2400"/>
              <a:t>）实验室：</a:t>
            </a:r>
            <a:r>
              <a:rPr lang="zh-CN" altLang="zh-CN" sz="2400"/>
              <a:t>同位素实验室</a:t>
            </a:r>
            <a:endParaRPr lang="zh-CN" altLang="en-US" sz="2400"/>
          </a:p>
          <a:p>
            <a:pPr lvl="1">
              <a:buFont typeface="Wingdings" pitchFamily="2" charset="2"/>
              <a:buChar char="ü"/>
            </a:pPr>
            <a:endParaRPr lang="zh-CN" altLang="en-US" sz="2400"/>
          </a:p>
          <a:p>
            <a:pPr lvl="1">
              <a:buFont typeface="Wingdings" pitchFamily="2" charset="2"/>
              <a:buChar char="ü"/>
            </a:pPr>
            <a:r>
              <a:rPr lang="zh-CN" altLang="en-US" sz="2400"/>
              <a:t>院级共享中心（等同我们校级）：纳米中心</a:t>
            </a:r>
          </a:p>
          <a:p>
            <a:pPr>
              <a:buFont typeface="Wingdings" pitchFamily="2" charset="2"/>
              <a:buChar char="l"/>
            </a:pPr>
            <a:endParaRPr lang="zh-CN" altLang="en-US" sz="2400" b="1"/>
          </a:p>
          <a:p>
            <a:pPr>
              <a:buFont typeface="Wingdings" pitchFamily="2" charset="2"/>
              <a:buChar char="l"/>
            </a:pPr>
            <a:endParaRPr lang="zh-CN" alt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eaLnBrk="1" hangingPunct="1"/>
            <a:r>
              <a:rPr lang="en-US" altLang="zh-CN" smtClean="0">
                <a:latin typeface="黑体" pitchFamily="2" charset="-122"/>
                <a:ea typeface="黑体" pitchFamily="2" charset="-122"/>
              </a:rPr>
              <a:t>Bauer</a:t>
            </a:r>
            <a:r>
              <a:rPr lang="zh-CN" altLang="zh-CN" smtClean="0">
                <a:latin typeface="黑体" pitchFamily="2" charset="-122"/>
                <a:ea typeface="黑体" pitchFamily="2" charset="-122"/>
              </a:rPr>
              <a:t>实验室</a:t>
            </a:r>
            <a:endParaRPr lang="zh-CN" altLang="en-US" smtClean="0">
              <a:latin typeface="黑体" pitchFamily="2" charset="-122"/>
              <a:ea typeface="黑体" pitchFamily="2" charset="-122"/>
            </a:endParaRPr>
          </a:p>
        </p:txBody>
      </p:sp>
      <p:sp>
        <p:nvSpPr>
          <p:cNvPr id="21507" name="内容占位符 2"/>
          <p:cNvSpPr>
            <a:spLocks noGrp="1"/>
          </p:cNvSpPr>
          <p:nvPr>
            <p:ph idx="1"/>
          </p:nvPr>
        </p:nvSpPr>
        <p:spPr>
          <a:xfrm>
            <a:off x="457200" y="1341438"/>
            <a:ext cx="8229600" cy="1727200"/>
          </a:xfrm>
        </p:spPr>
        <p:txBody>
          <a:bodyPr/>
          <a:lstStyle/>
          <a:p>
            <a:pPr eaLnBrk="1" hangingPunct="1"/>
            <a:r>
              <a:rPr lang="zh-CN" altLang="zh-CN" sz="2400" smtClean="0">
                <a:latin typeface="黑体" pitchFamily="2" charset="-122"/>
                <a:ea typeface="黑体" pitchFamily="2" charset="-122"/>
              </a:rPr>
              <a:t>生命科学研究</a:t>
            </a:r>
            <a:r>
              <a:rPr lang="zh-CN" altLang="en-US" sz="2400" smtClean="0">
                <a:latin typeface="黑体" pitchFamily="2" charset="-122"/>
                <a:ea typeface="黑体" pitchFamily="2" charset="-122"/>
              </a:rPr>
              <a:t>、</a:t>
            </a:r>
            <a:r>
              <a:rPr lang="zh-CN" altLang="zh-CN" sz="2400" smtClean="0">
                <a:latin typeface="黑体" pitchFamily="2" charset="-122"/>
                <a:ea typeface="黑体" pitchFamily="2" charset="-122"/>
              </a:rPr>
              <a:t>开放共享实验室</a:t>
            </a:r>
            <a:r>
              <a:rPr lang="zh-CN" altLang="en-US" sz="2400" smtClean="0">
                <a:latin typeface="黑体" pitchFamily="2" charset="-122"/>
                <a:ea typeface="黑体" pitchFamily="2" charset="-122"/>
              </a:rPr>
              <a:t>。</a:t>
            </a:r>
            <a:endParaRPr lang="en-US" altLang="zh-CN" sz="2400" smtClean="0">
              <a:latin typeface="黑体" pitchFamily="2" charset="-122"/>
              <a:ea typeface="黑体" pitchFamily="2" charset="-122"/>
            </a:endParaRPr>
          </a:p>
          <a:p>
            <a:pPr eaLnBrk="1" hangingPunct="1"/>
            <a:r>
              <a:rPr lang="en-US" altLang="zh-CN" sz="2400" smtClean="0">
                <a:latin typeface="黑体" pitchFamily="2" charset="-122"/>
                <a:ea typeface="黑体" pitchFamily="2" charset="-122"/>
              </a:rPr>
              <a:t>11</a:t>
            </a:r>
            <a:r>
              <a:rPr lang="zh-CN" altLang="zh-CN" sz="2400" smtClean="0">
                <a:latin typeface="黑体" pitchFamily="2" charset="-122"/>
                <a:ea typeface="黑体" pitchFamily="2" charset="-122"/>
              </a:rPr>
              <a:t>位技术人员统一管理</a:t>
            </a:r>
            <a:r>
              <a:rPr lang="zh-CN" altLang="en-US" sz="2400" smtClean="0">
                <a:latin typeface="黑体" pitchFamily="2" charset="-122"/>
                <a:ea typeface="黑体" pitchFamily="2" charset="-122"/>
              </a:rPr>
              <a:t>。</a:t>
            </a:r>
            <a:endParaRPr lang="en-US" altLang="zh-CN" sz="2400" smtClean="0">
              <a:latin typeface="黑体" pitchFamily="2" charset="-122"/>
              <a:ea typeface="黑体" pitchFamily="2" charset="-122"/>
            </a:endParaRPr>
          </a:p>
          <a:p>
            <a:pPr eaLnBrk="1" hangingPunct="1"/>
            <a:r>
              <a:rPr lang="zh-CN" altLang="zh-CN" sz="2400" smtClean="0">
                <a:latin typeface="黑体" pitchFamily="2" charset="-122"/>
                <a:ea typeface="黑体" pitchFamily="2" charset="-122"/>
              </a:rPr>
              <a:t>实验室则</a:t>
            </a:r>
            <a:r>
              <a:rPr lang="en-US" altLang="zh-CN" sz="2400" smtClean="0">
                <a:latin typeface="黑体" pitchFamily="2" charset="-122"/>
                <a:ea typeface="黑体" pitchFamily="2" charset="-122"/>
              </a:rPr>
              <a:t>24</a:t>
            </a:r>
            <a:r>
              <a:rPr lang="zh-CN" altLang="zh-CN" sz="2400" smtClean="0">
                <a:latin typeface="黑体" pitchFamily="2" charset="-122"/>
                <a:ea typeface="黑体" pitchFamily="2" charset="-122"/>
              </a:rPr>
              <a:t>小时开放，经过严格培训的学生自己操作仪器设备开展研究工作</a:t>
            </a:r>
            <a:r>
              <a:rPr lang="zh-CN" altLang="en-US" sz="2400" smtClean="0">
                <a:latin typeface="黑体" pitchFamily="2" charset="-122"/>
                <a:ea typeface="黑体" pitchFamily="2" charset="-122"/>
              </a:rPr>
              <a:t>。</a:t>
            </a:r>
            <a:endParaRPr lang="zh-CN" altLang="zh-CN" sz="2400" smtClean="0">
              <a:latin typeface="黑体" pitchFamily="2" charset="-122"/>
              <a:ea typeface="黑体" pitchFamily="2" charset="-122"/>
            </a:endParaRP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pPr eaLnBrk="1" hangingPunct="1"/>
            <a:r>
              <a:rPr lang="en-US" altLang="zh-CN" smtClean="0">
                <a:latin typeface="黑体" pitchFamily="2" charset="-122"/>
                <a:ea typeface="黑体" pitchFamily="2" charset="-122"/>
              </a:rPr>
              <a:t>Bauer</a:t>
            </a:r>
            <a:r>
              <a:rPr lang="zh-CN" altLang="zh-CN" smtClean="0">
                <a:latin typeface="黑体" pitchFamily="2" charset="-122"/>
                <a:ea typeface="黑体" pitchFamily="2" charset="-122"/>
              </a:rPr>
              <a:t>实验室</a:t>
            </a:r>
            <a:endParaRPr lang="zh-CN" altLang="en-US" smtClean="0">
              <a:latin typeface="黑体" pitchFamily="2" charset="-122"/>
              <a:ea typeface="黑体" pitchFamily="2" charset="-122"/>
            </a:endParaRPr>
          </a:p>
        </p:txBody>
      </p:sp>
      <p:sp>
        <p:nvSpPr>
          <p:cNvPr id="22531"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年度报告对</a:t>
            </a:r>
            <a:r>
              <a:rPr lang="en-US" altLang="zh-CN" smtClean="0">
                <a:latin typeface="黑体" pitchFamily="2" charset="-122"/>
                <a:ea typeface="黑体" pitchFamily="2" charset="-122"/>
              </a:rPr>
              <a:t>Bauer</a:t>
            </a:r>
            <a:r>
              <a:rPr lang="zh-CN" altLang="zh-CN" smtClean="0">
                <a:latin typeface="黑体" pitchFamily="2" charset="-122"/>
                <a:ea typeface="黑体" pitchFamily="2" charset="-122"/>
              </a:rPr>
              <a:t>实验室的运行管理和建设发展十分重要。</a:t>
            </a:r>
          </a:p>
          <a:p>
            <a:pPr lvl="1" eaLnBrk="1" hangingPunct="1"/>
            <a:r>
              <a:rPr lang="zh-CN" altLang="zh-CN" smtClean="0">
                <a:latin typeface="黑体" pitchFamily="2" charset="-122"/>
                <a:ea typeface="黑体" pitchFamily="2" charset="-122"/>
              </a:rPr>
              <a:t>年度报告中还要对实验室的运行情况进行成本核算，根据收支情况提出下一年度的收费计划（包括收费标准），目的是实现年度收支平衡。</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如果出现窟窿或者盈余，下一年度收费根据本年度的核算结果进行调整。</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如果出现大窟窿，很难通过调整下一年度的收费弥补，就报委员会讨论，请学院补贴。</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eaLnBrk="1" hangingPunct="1"/>
            <a:r>
              <a:rPr lang="en-US" altLang="zh-CN" smtClean="0">
                <a:latin typeface="黑体" pitchFamily="2" charset="-122"/>
                <a:ea typeface="黑体" pitchFamily="2" charset="-122"/>
              </a:rPr>
              <a:t>Bauer</a:t>
            </a:r>
            <a:r>
              <a:rPr lang="zh-CN" altLang="zh-CN" smtClean="0">
                <a:latin typeface="黑体" pitchFamily="2" charset="-122"/>
                <a:ea typeface="黑体" pitchFamily="2" charset="-122"/>
              </a:rPr>
              <a:t>实验室</a:t>
            </a:r>
            <a:endParaRPr lang="zh-CN" altLang="en-US" smtClean="0">
              <a:latin typeface="黑体" pitchFamily="2" charset="-122"/>
              <a:ea typeface="黑体" pitchFamily="2" charset="-122"/>
            </a:endParaRPr>
          </a:p>
        </p:txBody>
      </p:sp>
      <p:sp>
        <p:nvSpPr>
          <p:cNvPr id="3" name="内容占位符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zh-CN" altLang="zh-CN" dirty="0"/>
              <a:t>实验室主管非常重视教授们的需求，关注实验室建设发展的方向性问题，重视培训工作，为的是让教授满意，让学生方便。</a:t>
            </a:r>
            <a:endParaRPr lang="en-US" altLang="zh-CN" dirty="0" smtClean="0"/>
          </a:p>
          <a:p>
            <a:pPr lvl="1" eaLnBrk="1" fontAlgn="auto" hangingPunct="1">
              <a:spcAft>
                <a:spcPts val="0"/>
              </a:spcAft>
              <a:buFont typeface="Arial" pitchFamily="34" charset="0"/>
              <a:buChar char="–"/>
              <a:defRPr/>
            </a:pPr>
            <a:endParaRPr lang="en-US" altLang="zh-CN" dirty="0" smtClean="0"/>
          </a:p>
          <a:p>
            <a:pPr marL="457200" lvl="1" indent="0" eaLnBrk="1" fontAlgn="auto" hangingPunct="1">
              <a:spcAft>
                <a:spcPts val="0"/>
              </a:spcAft>
              <a:buFont typeface="Arial" pitchFamily="34" charset="0"/>
              <a:buNone/>
              <a:defRPr/>
            </a:pPr>
            <a:endParaRPr lang="zh-CN" altLang="zh-CN" dirty="0"/>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考察团基本情况</a:t>
            </a:r>
          </a:p>
        </p:txBody>
      </p:sp>
      <p:sp>
        <p:nvSpPr>
          <p:cNvPr id="3075" name="内容占位符 2"/>
          <p:cNvSpPr>
            <a:spLocks noGrp="1"/>
          </p:cNvSpPr>
          <p:nvPr>
            <p:ph idx="1"/>
          </p:nvPr>
        </p:nvSpPr>
        <p:spPr>
          <a:xfrm>
            <a:off x="395288" y="1196975"/>
            <a:ext cx="8280400" cy="5400675"/>
          </a:xfrm>
        </p:spPr>
        <p:txBody>
          <a:bodyPr/>
          <a:lstStyle/>
          <a:p>
            <a:pPr eaLnBrk="1" hangingPunct="1"/>
            <a:r>
              <a:rPr lang="zh-CN" altLang="en-US" sz="2800" dirty="0" smtClean="0">
                <a:latin typeface="黑体" pitchFamily="2" charset="-122"/>
                <a:ea typeface="黑体" pitchFamily="2" charset="-122"/>
              </a:rPr>
              <a:t>组织：高等学校实验室工作研究会</a:t>
            </a:r>
          </a:p>
          <a:p>
            <a:pPr eaLnBrk="1" hangingPunct="1"/>
            <a:r>
              <a:rPr lang="zh-CN" altLang="en-US" sz="2800" dirty="0" smtClean="0">
                <a:latin typeface="黑体" pitchFamily="2" charset="-122"/>
                <a:ea typeface="黑体" pitchFamily="2" charset="-122"/>
              </a:rPr>
              <a:t>成员</a:t>
            </a:r>
            <a:r>
              <a:rPr lang="en-US" altLang="zh-CN" sz="2800" dirty="0" smtClean="0">
                <a:latin typeface="黑体" pitchFamily="2" charset="-122"/>
                <a:ea typeface="黑体" pitchFamily="2" charset="-122"/>
              </a:rPr>
              <a:t>:</a:t>
            </a:r>
            <a:r>
              <a:rPr lang="en-US" altLang="zh-CN" sz="2400" dirty="0" smtClean="0">
                <a:latin typeface="黑体" pitchFamily="2" charset="-122"/>
                <a:ea typeface="黑体" pitchFamily="2" charset="-122"/>
              </a:rPr>
              <a:t>13</a:t>
            </a:r>
            <a:r>
              <a:rPr lang="zh-CN" altLang="en-US" sz="2400" dirty="0" smtClean="0">
                <a:latin typeface="黑体" pitchFamily="2" charset="-122"/>
                <a:ea typeface="黑体" pitchFamily="2" charset="-122"/>
              </a:rPr>
              <a:t>所高校</a:t>
            </a:r>
            <a:r>
              <a:rPr lang="en-US" altLang="zh-CN" sz="2400" dirty="0" smtClean="0">
                <a:latin typeface="黑体" pitchFamily="2" charset="-122"/>
                <a:ea typeface="黑体" pitchFamily="2" charset="-122"/>
              </a:rPr>
              <a:t>14</a:t>
            </a:r>
            <a:r>
              <a:rPr lang="zh-CN" altLang="en-US" sz="2400" dirty="0" smtClean="0">
                <a:latin typeface="黑体" pitchFamily="2" charset="-122"/>
                <a:ea typeface="黑体" pitchFamily="2" charset="-122"/>
              </a:rPr>
              <a:t>人（实验室及设备管理部门负责人）：</a:t>
            </a:r>
          </a:p>
          <a:p>
            <a:pPr lvl="2" eaLnBrk="1" hangingPunct="1"/>
            <a:r>
              <a:rPr lang="zh-CN" altLang="zh-CN" dirty="0" smtClean="0">
                <a:latin typeface="黑体" pitchFamily="2" charset="-122"/>
                <a:ea typeface="黑体" pitchFamily="2" charset="-122"/>
              </a:rPr>
              <a:t>科研水平较高、仪器设备条件较好的部属和少数地方特色高校</a:t>
            </a:r>
            <a:endParaRPr lang="en-US" altLang="zh-CN" dirty="0" smtClean="0">
              <a:latin typeface="黑体" pitchFamily="2" charset="-122"/>
              <a:ea typeface="黑体" pitchFamily="2" charset="-122"/>
            </a:endParaRPr>
          </a:p>
          <a:p>
            <a:pPr lvl="2" eaLnBrk="1" hangingPunct="1"/>
            <a:r>
              <a:rPr lang="zh-CN" altLang="zh-CN" dirty="0" smtClean="0">
                <a:latin typeface="黑体" pitchFamily="2" charset="-122"/>
                <a:ea typeface="黑体" pitchFamily="2" charset="-122"/>
              </a:rPr>
              <a:t>以高水平研究型大学为主，充分考虑高校的地域分布和学校的类型和特点</a:t>
            </a:r>
            <a:endParaRPr lang="zh-CN" altLang="en-US" dirty="0" smtClean="0">
              <a:latin typeface="黑体" pitchFamily="2" charset="-122"/>
              <a:ea typeface="黑体" pitchFamily="2" charset="-122"/>
            </a:endParaRPr>
          </a:p>
          <a:p>
            <a:pPr eaLnBrk="1" hangingPunct="1"/>
            <a:r>
              <a:rPr lang="zh-CN" altLang="en-US" sz="2800" dirty="0" smtClean="0">
                <a:latin typeface="黑体" pitchFamily="2" charset="-122"/>
                <a:ea typeface="黑体" pitchFamily="2" charset="-122"/>
              </a:rPr>
              <a:t>目的：</a:t>
            </a:r>
          </a:p>
          <a:p>
            <a:pPr lvl="2" eaLnBrk="1" hangingPunct="1"/>
            <a:r>
              <a:rPr lang="zh-CN" altLang="zh-CN" dirty="0" smtClean="0">
                <a:latin typeface="黑体" pitchFamily="2" charset="-122"/>
                <a:ea typeface="黑体" pitchFamily="2" charset="-122"/>
              </a:rPr>
              <a:t>深入研究和学习欧美高校在仪器设备开放共享方面的先进经验</a:t>
            </a:r>
            <a:endParaRPr lang="en-US" altLang="zh-CN" dirty="0" smtClean="0">
              <a:latin typeface="黑体" pitchFamily="2" charset="-122"/>
              <a:ea typeface="黑体" pitchFamily="2" charset="-122"/>
            </a:endParaRPr>
          </a:p>
          <a:p>
            <a:pPr lvl="2" eaLnBrk="1" hangingPunct="1"/>
            <a:r>
              <a:rPr lang="zh-CN" altLang="zh-CN" dirty="0" smtClean="0">
                <a:latin typeface="黑体" pitchFamily="2" charset="-122"/>
                <a:ea typeface="黑体" pitchFamily="2" charset="-122"/>
              </a:rPr>
              <a:t>进一步推动我国高校的仪器设备开放共享工作</a:t>
            </a:r>
            <a:endParaRPr lang="zh-CN" altLang="en-US" dirty="0" smtClean="0">
              <a:latin typeface="黑体" pitchFamily="2" charset="-122"/>
              <a:ea typeface="黑体" pitchFamily="2" charset="-122"/>
            </a:endParaRPr>
          </a:p>
          <a:p>
            <a:pPr eaLnBrk="1" hangingPunct="1"/>
            <a:r>
              <a:rPr lang="zh-CN" altLang="en-US" sz="2800" dirty="0" smtClean="0">
                <a:latin typeface="黑体" pitchFamily="2" charset="-122"/>
                <a:ea typeface="黑体" pitchFamily="2" charset="-122"/>
              </a:rPr>
              <a:t>时间：</a:t>
            </a:r>
            <a:r>
              <a:rPr lang="en-US" altLang="zh-CN" sz="2400" dirty="0" smtClean="0">
                <a:latin typeface="黑体" pitchFamily="2" charset="-122"/>
                <a:ea typeface="黑体" pitchFamily="2" charset="-122"/>
              </a:rPr>
              <a:t>2011</a:t>
            </a:r>
            <a:r>
              <a:rPr lang="zh-CN" altLang="en-US" sz="2400" dirty="0" smtClean="0">
                <a:latin typeface="黑体" pitchFamily="2" charset="-122"/>
                <a:ea typeface="黑体" pitchFamily="2" charset="-122"/>
              </a:rPr>
              <a:t>年</a:t>
            </a:r>
            <a:r>
              <a:rPr lang="en-US" altLang="zh-CN" sz="2400" dirty="0" smtClean="0">
                <a:latin typeface="黑体" pitchFamily="2" charset="-122"/>
                <a:ea typeface="黑体" pitchFamily="2" charset="-122"/>
              </a:rPr>
              <a:t>8</a:t>
            </a:r>
            <a:r>
              <a:rPr lang="zh-CN" altLang="en-US" sz="2400" dirty="0" smtClean="0">
                <a:latin typeface="黑体" pitchFamily="2" charset="-122"/>
                <a:ea typeface="黑体" pitchFamily="2" charset="-122"/>
              </a:rPr>
              <a:t>月</a:t>
            </a:r>
            <a:r>
              <a:rPr lang="en-US" altLang="zh-CN" sz="2400" dirty="0" smtClean="0">
                <a:latin typeface="黑体" pitchFamily="2" charset="-122"/>
                <a:ea typeface="黑体" pitchFamily="2" charset="-122"/>
              </a:rPr>
              <a:t>1</a:t>
            </a:r>
            <a:r>
              <a:rPr lang="zh-CN" altLang="en-US" sz="2400" dirty="0" smtClean="0">
                <a:latin typeface="黑体" pitchFamily="2" charset="-122"/>
                <a:ea typeface="黑体" pitchFamily="2" charset="-122"/>
              </a:rPr>
              <a:t>日</a:t>
            </a:r>
            <a:r>
              <a:rPr lang="en-US" altLang="zh-CN" sz="2400" dirty="0" smtClean="0">
                <a:latin typeface="黑体" pitchFamily="2" charset="-122"/>
                <a:ea typeface="黑体" pitchFamily="2" charset="-122"/>
              </a:rPr>
              <a:t>-8</a:t>
            </a:r>
            <a:r>
              <a:rPr lang="zh-CN" altLang="en-US" sz="2400" dirty="0" smtClean="0">
                <a:latin typeface="黑体" pitchFamily="2" charset="-122"/>
                <a:ea typeface="黑体" pitchFamily="2" charset="-122"/>
              </a:rPr>
              <a:t>月</a:t>
            </a:r>
            <a:r>
              <a:rPr lang="en-US" altLang="zh-CN" sz="2400" dirty="0" smtClean="0">
                <a:latin typeface="黑体" pitchFamily="2" charset="-122"/>
                <a:ea typeface="黑体" pitchFamily="2" charset="-122"/>
              </a:rPr>
              <a:t>20</a:t>
            </a:r>
            <a:r>
              <a:rPr lang="zh-CN" altLang="en-US" sz="2400" dirty="0" smtClean="0">
                <a:latin typeface="黑体" pitchFamily="2" charset="-122"/>
                <a:ea typeface="黑体" pitchFamily="2" charset="-122"/>
              </a:rPr>
              <a:t>日</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57200" y="476250"/>
            <a:ext cx="8686800" cy="1143000"/>
          </a:xfrm>
        </p:spPr>
        <p:txBody>
          <a:bodyPr/>
          <a:lstStyle/>
          <a:p>
            <a:pPr algn="l" eaLnBrk="1" hangingPunct="1"/>
            <a:r>
              <a:rPr lang="en-US" altLang="zh-CN" sz="4000" smtClean="0">
                <a:latin typeface="黑体" pitchFamily="2" charset="-122"/>
                <a:ea typeface="黑体" pitchFamily="2" charset="-122"/>
              </a:rPr>
              <a:t>  </a:t>
            </a:r>
            <a:r>
              <a:rPr lang="zh-CN" altLang="zh-CN" sz="4000" smtClean="0">
                <a:latin typeface="黑体" pitchFamily="2" charset="-122"/>
                <a:ea typeface="黑体" pitchFamily="2" charset="-122"/>
              </a:rPr>
              <a:t>生物学光学仪器实验室</a:t>
            </a:r>
            <a:r>
              <a:rPr lang="zh-CN" altLang="en-US" sz="4000" smtClean="0">
                <a:latin typeface="黑体" pitchFamily="2" charset="-122"/>
                <a:ea typeface="黑体" pitchFamily="2" charset="-122"/>
              </a:rPr>
              <a:t/>
            </a:r>
            <a:br>
              <a:rPr lang="zh-CN" altLang="en-US" sz="4000" smtClean="0">
                <a:latin typeface="黑体" pitchFamily="2" charset="-122"/>
                <a:ea typeface="黑体" pitchFamily="2" charset="-122"/>
              </a:rPr>
            </a:br>
            <a:r>
              <a:rPr lang="en-US" altLang="zh-CN" sz="2800" smtClean="0">
                <a:latin typeface="Times New Roman" pitchFamily="18" charset="0"/>
                <a:ea typeface="黑体" pitchFamily="2" charset="-122"/>
              </a:rPr>
              <a:t>The Harvard Center for Biological Imaging (HCBI)</a:t>
            </a:r>
            <a:r>
              <a:rPr lang="en-US" altLang="zh-CN" sz="4000" smtClean="0">
                <a:latin typeface="黑体" pitchFamily="2" charset="-122"/>
                <a:ea typeface="黑体" pitchFamily="2" charset="-122"/>
              </a:rPr>
              <a:t> </a:t>
            </a:r>
            <a:endParaRPr lang="zh-CN" altLang="en-US" sz="4000" smtClean="0">
              <a:latin typeface="黑体" pitchFamily="2" charset="-122"/>
              <a:ea typeface="黑体" pitchFamily="2" charset="-122"/>
            </a:endParaRPr>
          </a:p>
        </p:txBody>
      </p:sp>
      <p:sp>
        <p:nvSpPr>
          <p:cNvPr id="24579" name="内容占位符 2"/>
          <p:cNvSpPr>
            <a:spLocks noGrp="1"/>
          </p:cNvSpPr>
          <p:nvPr>
            <p:ph idx="1"/>
          </p:nvPr>
        </p:nvSpPr>
        <p:spPr>
          <a:xfrm>
            <a:off x="468313" y="1773238"/>
            <a:ext cx="8229600" cy="2592387"/>
          </a:xfrm>
        </p:spPr>
        <p:txBody>
          <a:bodyPr/>
          <a:lstStyle/>
          <a:p>
            <a:pPr eaLnBrk="1" hangingPunct="1"/>
            <a:r>
              <a:rPr lang="zh-CN" altLang="zh-CN" sz="2800" smtClean="0">
                <a:latin typeface="黑体" pitchFamily="2" charset="-122"/>
                <a:ea typeface="黑体" pitchFamily="2" charset="-122"/>
              </a:rPr>
              <a:t>蔡司</a:t>
            </a:r>
            <a:r>
              <a:rPr lang="en-US" altLang="zh-CN" sz="2800" smtClean="0">
                <a:latin typeface="黑体" pitchFamily="2" charset="-122"/>
                <a:ea typeface="黑体" pitchFamily="2" charset="-122"/>
              </a:rPr>
              <a:t>Zeiss</a:t>
            </a:r>
            <a:r>
              <a:rPr lang="zh-CN" altLang="zh-CN" sz="2800" smtClean="0">
                <a:latin typeface="黑体" pitchFamily="2" charset="-122"/>
                <a:ea typeface="黑体" pitchFamily="2" charset="-122"/>
              </a:rPr>
              <a:t>公司的特别支持</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生物学光学仪器租赁服务</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专职现场工程师在实验室工作</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同系列的仪器推出最新型号即及时向实验室提供，替换旧型号的仪器</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4581" name="Rectangle 7"/>
          <p:cNvSpPr>
            <a:spLocks noChangeArrowheads="1"/>
          </p:cNvSpPr>
          <p:nvPr/>
        </p:nvSpPr>
        <p:spPr bwMode="auto">
          <a:xfrm>
            <a:off x="611188" y="4375150"/>
            <a:ext cx="8281987" cy="1920875"/>
          </a:xfrm>
          <a:prstGeom prst="rect">
            <a:avLst/>
          </a:prstGeom>
          <a:noFill/>
          <a:ln w="9525">
            <a:noFill/>
            <a:miter lim="800000"/>
            <a:headEnd/>
            <a:tailEnd/>
          </a:ln>
        </p:spPr>
        <p:txBody>
          <a:bodyPr anchor="ctr">
            <a:spAutoFit/>
          </a:bodyPr>
          <a:lstStyle/>
          <a:p>
            <a:pPr eaLnBrk="0" hangingPunct="0"/>
            <a:r>
              <a:rPr lang="en-US" altLang="zh-CN" sz="2000"/>
              <a:t>To date, the center houses </a:t>
            </a:r>
            <a:r>
              <a:rPr lang="en-US" altLang="zh-CN" sz="2000" b="1"/>
              <a:t>15 microscopes</a:t>
            </a:r>
            <a:r>
              <a:rPr lang="en-US" altLang="zh-CN" sz="2000"/>
              <a:t> ranging from </a:t>
            </a:r>
            <a:r>
              <a:rPr lang="en-US" altLang="zh-CN" sz="2000" b="1"/>
              <a:t>a fluorescence stereo microscope</a:t>
            </a:r>
            <a:r>
              <a:rPr lang="en-US" altLang="zh-CN" sz="2000"/>
              <a:t> to more advanced specialty microscopes including </a:t>
            </a:r>
            <a:r>
              <a:rPr lang="en-US" altLang="zh-CN" sz="2000" b="1"/>
              <a:t>confocal, 2-photon, TIRF, and array tomography technologies</a:t>
            </a:r>
            <a:r>
              <a:rPr lang="en-US" altLang="zh-CN" sz="2000"/>
              <a:t>. A new addition for the coming year is </a:t>
            </a:r>
            <a:r>
              <a:rPr lang="en-US" altLang="zh-CN" sz="2000" b="1"/>
              <a:t>a super-resolution microscope system</a:t>
            </a:r>
            <a:r>
              <a:rPr lang="en-US" altLang="zh-CN" sz="2000"/>
              <a:t>, which is supported by a National Institutes of Health NCRR Shared Instrumentation Grant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pPr algn="l" eaLnBrk="1" hangingPunct="1"/>
            <a:r>
              <a:rPr lang="en-US" altLang="zh-CN" smtClean="0">
                <a:latin typeface="黑体" pitchFamily="2" charset="-122"/>
                <a:ea typeface="黑体" pitchFamily="2" charset="-122"/>
              </a:rPr>
              <a:t>  </a:t>
            </a:r>
            <a:r>
              <a:rPr lang="zh-CN" altLang="zh-CN" smtClean="0">
                <a:latin typeface="黑体" pitchFamily="2" charset="-122"/>
                <a:ea typeface="黑体" pitchFamily="2" charset="-122"/>
              </a:rPr>
              <a:t>生物学光学仪器实验室</a:t>
            </a:r>
            <a:endParaRPr lang="zh-CN" altLang="en-US" smtClean="0">
              <a:latin typeface="黑体" pitchFamily="2" charset="-122"/>
              <a:ea typeface="黑体" pitchFamily="2" charset="-122"/>
            </a:endParaRPr>
          </a:p>
        </p:txBody>
      </p:sp>
      <p:sp>
        <p:nvSpPr>
          <p:cNvPr id="25603" name="内容占位符 2"/>
          <p:cNvSpPr>
            <a:spLocks noGrp="1"/>
          </p:cNvSpPr>
          <p:nvPr>
            <p:ph idx="1"/>
          </p:nvPr>
        </p:nvSpPr>
        <p:spPr/>
        <p:txBody>
          <a:bodyPr/>
          <a:lstStyle/>
          <a:p>
            <a:pPr eaLnBrk="1" hangingPunct="1"/>
            <a:r>
              <a:rPr lang="zh-CN" altLang="en-US" smtClean="0">
                <a:latin typeface="黑体" pitchFamily="2" charset="-122"/>
                <a:ea typeface="黑体" pitchFamily="2" charset="-122"/>
              </a:rPr>
              <a:t>对于</a:t>
            </a:r>
            <a:r>
              <a:rPr lang="en-US" altLang="zh-CN" smtClean="0">
                <a:latin typeface="黑体" pitchFamily="2" charset="-122"/>
                <a:ea typeface="黑体" pitchFamily="2" charset="-122"/>
              </a:rPr>
              <a:t>FAS</a:t>
            </a:r>
            <a:r>
              <a:rPr lang="zh-CN" altLang="en-US" smtClean="0">
                <a:latin typeface="黑体" pitchFamily="2" charset="-122"/>
                <a:ea typeface="黑体" pitchFamily="2" charset="-122"/>
              </a:rPr>
              <a:t>的好处</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花比较少的钱（租赁费）获得大量先进的光学仪器的使用权，节省了大笔购置费；</a:t>
            </a:r>
          </a:p>
          <a:p>
            <a:pPr lvl="1" eaLnBrk="1" hangingPunct="1"/>
            <a:r>
              <a:rPr lang="zh-CN" altLang="zh-CN" smtClean="0">
                <a:latin typeface="黑体" pitchFamily="2" charset="-122"/>
                <a:ea typeface="黑体" pitchFamily="2" charset="-122"/>
              </a:rPr>
              <a:t>能够及时获得蔡司公司最新的光学仪器，有助于一些前沿研究；</a:t>
            </a:r>
          </a:p>
          <a:p>
            <a:pPr lvl="1" eaLnBrk="1" hangingPunct="1"/>
            <a:r>
              <a:rPr lang="zh-CN" altLang="zh-CN" smtClean="0">
                <a:latin typeface="黑体" pitchFamily="2" charset="-122"/>
                <a:ea typeface="黑体" pitchFamily="2" charset="-122"/>
              </a:rPr>
              <a:t>能够从现场工程师那里得到蔡司公司及时的、高水平的培训和技术保障；</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pPr algn="l" eaLnBrk="1" hangingPunct="1"/>
            <a:r>
              <a:rPr lang="en-US" altLang="zh-CN" smtClean="0">
                <a:latin typeface="黑体" pitchFamily="2" charset="-122"/>
                <a:ea typeface="黑体" pitchFamily="2" charset="-122"/>
              </a:rPr>
              <a:t>  </a:t>
            </a:r>
            <a:r>
              <a:rPr lang="zh-CN" altLang="zh-CN" smtClean="0">
                <a:latin typeface="黑体" pitchFamily="2" charset="-122"/>
                <a:ea typeface="黑体" pitchFamily="2" charset="-122"/>
              </a:rPr>
              <a:t>生物学光学仪器实验室</a:t>
            </a:r>
            <a:endParaRPr lang="zh-CN" altLang="en-US" smtClean="0">
              <a:latin typeface="黑体" pitchFamily="2" charset="-122"/>
              <a:ea typeface="黑体" pitchFamily="2" charset="-122"/>
            </a:endParaRPr>
          </a:p>
        </p:txBody>
      </p:sp>
      <p:sp>
        <p:nvSpPr>
          <p:cNvPr id="26627" name="内容占位符 2"/>
          <p:cNvSpPr>
            <a:spLocks noGrp="1"/>
          </p:cNvSpPr>
          <p:nvPr>
            <p:ph idx="1"/>
          </p:nvPr>
        </p:nvSpPr>
        <p:spPr/>
        <p:txBody>
          <a:bodyPr/>
          <a:lstStyle/>
          <a:p>
            <a:pPr eaLnBrk="1" hangingPunct="1"/>
            <a:r>
              <a:rPr lang="zh-CN" altLang="en-US" smtClean="0">
                <a:latin typeface="黑体" pitchFamily="2" charset="-122"/>
                <a:ea typeface="黑体" pitchFamily="2" charset="-122"/>
              </a:rPr>
              <a:t>对于蔡司公司的好处</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国际顶尖高校的国际一流实验室专一使用蔡司光学仪器，宣传和示范作用很大；</a:t>
            </a:r>
          </a:p>
          <a:p>
            <a:pPr lvl="1" eaLnBrk="1" hangingPunct="1"/>
            <a:r>
              <a:rPr lang="zh-CN" altLang="zh-CN" smtClean="0">
                <a:latin typeface="黑体" pitchFamily="2" charset="-122"/>
                <a:ea typeface="黑体" pitchFamily="2" charset="-122"/>
              </a:rPr>
              <a:t>租赁收入也是一笔可观的收入，经济上也不吃亏； </a:t>
            </a:r>
          </a:p>
          <a:p>
            <a:pPr lvl="1" eaLnBrk="1" hangingPunct="1"/>
            <a:r>
              <a:rPr lang="zh-CN" altLang="zh-CN" smtClean="0">
                <a:latin typeface="黑体" pitchFamily="2" charset="-122"/>
                <a:ea typeface="黑体" pitchFamily="2" charset="-122"/>
              </a:rPr>
              <a:t>能够从学术前沿领域获得第一手需求信息，有助于公司研发技术的发展；</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algn="l" eaLnBrk="1" hangingPunct="1"/>
            <a:r>
              <a:rPr lang="en-US" altLang="zh-CN" smtClean="0">
                <a:latin typeface="黑体" pitchFamily="2" charset="-122"/>
                <a:ea typeface="黑体" pitchFamily="2" charset="-122"/>
              </a:rPr>
              <a:t>  </a:t>
            </a:r>
            <a:r>
              <a:rPr lang="zh-CN" altLang="zh-CN" smtClean="0">
                <a:latin typeface="黑体" pitchFamily="2" charset="-122"/>
                <a:ea typeface="黑体" pitchFamily="2" charset="-122"/>
              </a:rPr>
              <a:t>生物学光学仪器实验室</a:t>
            </a:r>
            <a:endParaRPr lang="zh-CN" altLang="en-US" smtClean="0">
              <a:latin typeface="黑体" pitchFamily="2" charset="-122"/>
              <a:ea typeface="黑体" pitchFamily="2" charset="-122"/>
            </a:endParaRPr>
          </a:p>
        </p:txBody>
      </p:sp>
      <p:sp>
        <p:nvSpPr>
          <p:cNvPr id="27651"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互惠前提</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一方面，学校要有影响，其在某个专业领域具有极高的研究水平、学术声誉和展示效果；</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另一方面，公司方面必须是业界的领导者，能够提供一流的产品和服务，满足科研需求，这样才能最大限度地相互吸引，实现互惠。</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此外，双方还需要在长期合作中建立深厚的互信基础。</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同位素实验室</a:t>
            </a:r>
            <a:endParaRPr lang="zh-CN" altLang="en-US" smtClean="0">
              <a:latin typeface="黑体" pitchFamily="2" charset="-122"/>
              <a:ea typeface="黑体" pitchFamily="2" charset="-122"/>
            </a:endParaRPr>
          </a:p>
        </p:txBody>
      </p:sp>
      <p:sp>
        <p:nvSpPr>
          <p:cNvPr id="28675" name="内容占位符 2"/>
          <p:cNvSpPr>
            <a:spLocks noGrp="1"/>
          </p:cNvSpPr>
          <p:nvPr>
            <p:ph idx="1"/>
          </p:nvPr>
        </p:nvSpPr>
        <p:spPr/>
        <p:txBody>
          <a:bodyPr/>
          <a:lstStyle/>
          <a:p>
            <a:pPr eaLnBrk="1" hangingPunct="1"/>
            <a:r>
              <a:rPr lang="en-US" altLang="zh-CN" smtClean="0">
                <a:latin typeface="黑体" pitchFamily="2" charset="-122"/>
                <a:ea typeface="黑体" pitchFamily="2" charset="-122"/>
              </a:rPr>
              <a:t>PI</a:t>
            </a:r>
            <a:r>
              <a:rPr lang="zh-CN" altLang="zh-CN" smtClean="0">
                <a:latin typeface="黑体" pitchFamily="2" charset="-122"/>
                <a:ea typeface="黑体" pitchFamily="2" charset="-122"/>
              </a:rPr>
              <a:t>实验室</a:t>
            </a:r>
            <a:r>
              <a:rPr lang="zh-CN" altLang="en-US" smtClean="0">
                <a:latin typeface="黑体" pitchFamily="2" charset="-122"/>
                <a:ea typeface="黑体" pitchFamily="2" charset="-122"/>
              </a:rPr>
              <a:t>、</a:t>
            </a:r>
            <a:r>
              <a:rPr lang="zh-CN" altLang="zh-CN" smtClean="0">
                <a:latin typeface="黑体" pitchFamily="2" charset="-122"/>
                <a:ea typeface="黑体" pitchFamily="2" charset="-122"/>
              </a:rPr>
              <a:t>无开放共享的要求</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这个实验室和国内的科研试验室很相似，在整个大楼里偏安一隅，由很多个小房间组成，仪器设备散布在不同的房间里</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同位素实验室</a:t>
            </a:r>
            <a:endParaRPr lang="zh-CN" altLang="en-US" smtClean="0">
              <a:latin typeface="黑体" pitchFamily="2" charset="-122"/>
              <a:ea typeface="黑体" pitchFamily="2" charset="-122"/>
            </a:endParaRPr>
          </a:p>
        </p:txBody>
      </p:sp>
      <p:sp>
        <p:nvSpPr>
          <p:cNvPr id="29699"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实验室主动将部分仪器实施开放，得到学院的支持</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5</a:t>
            </a:r>
            <a:r>
              <a:rPr lang="zh-CN" altLang="zh-CN" smtClean="0">
                <a:latin typeface="黑体" pitchFamily="2" charset="-122"/>
                <a:ea typeface="黑体" pitchFamily="2" charset="-122"/>
              </a:rPr>
              <a:t>个左右的用户在这个实验室做测试</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实验室</a:t>
            </a:r>
            <a:r>
              <a:rPr lang="en-US" altLang="zh-CN" smtClean="0">
                <a:latin typeface="黑体" pitchFamily="2" charset="-122"/>
                <a:ea typeface="黑体" pitchFamily="2" charset="-122"/>
              </a:rPr>
              <a:t>24</a:t>
            </a:r>
            <a:r>
              <a:rPr lang="zh-CN" altLang="zh-CN" smtClean="0">
                <a:latin typeface="黑体" pitchFamily="2" charset="-122"/>
                <a:ea typeface="黑体" pitchFamily="2" charset="-122"/>
              </a:rPr>
              <a:t>小时开放</a:t>
            </a:r>
          </a:p>
          <a:p>
            <a:pPr eaLnBrk="1" hangingPunct="1"/>
            <a:endParaRPr lang="zh-CN" altLang="zh-CN" smtClean="0">
              <a:latin typeface="黑体" pitchFamily="2" charset="-122"/>
              <a:ea typeface="黑体" pitchFamily="2" charset="-122"/>
            </a:endParaRP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395288" y="692150"/>
            <a:ext cx="8229600" cy="1143000"/>
          </a:xfrm>
        </p:spPr>
        <p:txBody>
          <a:bodyPr/>
          <a:lstStyle/>
          <a:p>
            <a:pPr eaLnBrk="1" hangingPunct="1"/>
            <a:r>
              <a:rPr lang="en-US" altLang="zh-CN" sz="4000" smtClean="0">
                <a:latin typeface="黑体" pitchFamily="2" charset="-122"/>
                <a:ea typeface="黑体" pitchFamily="2" charset="-122"/>
              </a:rPr>
              <a:t>CNS</a:t>
            </a:r>
            <a:r>
              <a:rPr lang="zh-CN" altLang="zh-CN" sz="4000" smtClean="0">
                <a:latin typeface="黑体" pitchFamily="2" charset="-122"/>
                <a:ea typeface="黑体" pitchFamily="2" charset="-122"/>
              </a:rPr>
              <a:t>纳米中心</a:t>
            </a:r>
            <a:r>
              <a:rPr lang="en-US" altLang="zh-CN" sz="4000" smtClean="0">
                <a:latin typeface="黑体" pitchFamily="2" charset="-122"/>
                <a:ea typeface="黑体" pitchFamily="2" charset="-122"/>
              </a:rPr>
              <a:t>http://www.cns.fas.harvard.edu/</a:t>
            </a:r>
            <a:endParaRPr lang="zh-CN" altLang="en-US" sz="4000" smtClean="0">
              <a:latin typeface="黑体" pitchFamily="2" charset="-122"/>
              <a:ea typeface="黑体" pitchFamily="2" charset="-122"/>
            </a:endParaRPr>
          </a:p>
        </p:txBody>
      </p:sp>
      <p:sp>
        <p:nvSpPr>
          <p:cNvPr id="30723" name="内容占位符 2"/>
          <p:cNvSpPr>
            <a:spLocks noGrp="1"/>
          </p:cNvSpPr>
          <p:nvPr>
            <p:ph idx="1"/>
          </p:nvPr>
        </p:nvSpPr>
        <p:spPr>
          <a:xfrm>
            <a:off x="457200" y="2600325"/>
            <a:ext cx="8229600" cy="3328988"/>
          </a:xfrm>
        </p:spPr>
        <p:txBody>
          <a:bodyPr/>
          <a:lstStyle/>
          <a:p>
            <a:pPr eaLnBrk="1" hangingPunct="1"/>
            <a:r>
              <a:rPr lang="zh-CN" altLang="zh-CN" sz="2600" smtClean="0">
                <a:latin typeface="黑体" pitchFamily="2" charset="-122"/>
                <a:ea typeface="黑体" pitchFamily="2" charset="-122"/>
              </a:rPr>
              <a:t>实验室始建于</a:t>
            </a:r>
            <a:r>
              <a:rPr lang="en-US" altLang="zh-CN" sz="2600" smtClean="0">
                <a:latin typeface="黑体" pitchFamily="2" charset="-122"/>
                <a:ea typeface="黑体" pitchFamily="2" charset="-122"/>
              </a:rPr>
              <a:t>1999</a:t>
            </a:r>
            <a:r>
              <a:rPr lang="zh-CN" altLang="zh-CN" sz="2600" smtClean="0">
                <a:latin typeface="黑体" pitchFamily="2" charset="-122"/>
                <a:ea typeface="黑体" pitchFamily="2" charset="-122"/>
              </a:rPr>
              <a:t>年，初期建设经费来自</a:t>
            </a:r>
            <a:r>
              <a:rPr lang="en-US" altLang="zh-CN" sz="2600" smtClean="0">
                <a:latin typeface="黑体" pitchFamily="2" charset="-122"/>
                <a:ea typeface="黑体" pitchFamily="2" charset="-122"/>
              </a:rPr>
              <a:t>NIH</a:t>
            </a:r>
          </a:p>
          <a:p>
            <a:pPr eaLnBrk="1" hangingPunct="1"/>
            <a:r>
              <a:rPr lang="zh-CN" altLang="zh-CN" sz="2600" smtClean="0">
                <a:latin typeface="黑体" pitchFamily="2" charset="-122"/>
                <a:ea typeface="黑体" pitchFamily="2" charset="-122"/>
              </a:rPr>
              <a:t>目前拥有</a:t>
            </a:r>
            <a:r>
              <a:rPr lang="en-US" altLang="zh-CN" sz="2600" smtClean="0">
                <a:latin typeface="黑体" pitchFamily="2" charset="-122"/>
                <a:ea typeface="黑体" pitchFamily="2" charset="-122"/>
              </a:rPr>
              <a:t>1</a:t>
            </a:r>
            <a:r>
              <a:rPr lang="zh-CN" altLang="zh-CN" sz="2600" smtClean="0">
                <a:latin typeface="黑体" pitchFamily="2" charset="-122"/>
                <a:ea typeface="黑体" pitchFamily="2" charset="-122"/>
              </a:rPr>
              <a:t>万平方尺的超净间（</a:t>
            </a:r>
            <a:r>
              <a:rPr lang="en-US" altLang="zh-CN" sz="2600" smtClean="0">
                <a:latin typeface="黑体" pitchFamily="2" charset="-122"/>
                <a:ea typeface="黑体" pitchFamily="2" charset="-122"/>
              </a:rPr>
              <a:t>10</a:t>
            </a:r>
            <a:r>
              <a:rPr lang="zh-CN" altLang="zh-CN" sz="2600" smtClean="0">
                <a:latin typeface="黑体" pitchFamily="2" charset="-122"/>
                <a:ea typeface="黑体" pitchFamily="2" charset="-122"/>
              </a:rPr>
              <a:t>、</a:t>
            </a:r>
            <a:r>
              <a:rPr lang="en-US" altLang="zh-CN" sz="2600" smtClean="0">
                <a:latin typeface="黑体" pitchFamily="2" charset="-122"/>
                <a:ea typeface="黑体" pitchFamily="2" charset="-122"/>
              </a:rPr>
              <a:t>100</a:t>
            </a:r>
            <a:r>
              <a:rPr lang="zh-CN" altLang="zh-CN" sz="2600" smtClean="0">
                <a:latin typeface="黑体" pitchFamily="2" charset="-122"/>
                <a:ea typeface="黑体" pitchFamily="2" charset="-122"/>
              </a:rPr>
              <a:t>、</a:t>
            </a:r>
            <a:r>
              <a:rPr lang="en-US" altLang="zh-CN" sz="2600" smtClean="0">
                <a:latin typeface="黑体" pitchFamily="2" charset="-122"/>
                <a:ea typeface="黑体" pitchFamily="2" charset="-122"/>
              </a:rPr>
              <a:t>1000</a:t>
            </a:r>
            <a:r>
              <a:rPr lang="zh-CN" altLang="zh-CN" sz="2600" smtClean="0">
                <a:latin typeface="黑体" pitchFamily="2" charset="-122"/>
                <a:ea typeface="黑体" pitchFamily="2" charset="-122"/>
              </a:rPr>
              <a:t>级，</a:t>
            </a:r>
            <a:r>
              <a:rPr lang="en-US" altLang="zh-CN" sz="2600" smtClean="0">
                <a:latin typeface="黑体" pitchFamily="2" charset="-122"/>
                <a:ea typeface="黑体" pitchFamily="2" charset="-122"/>
              </a:rPr>
              <a:t>100</a:t>
            </a:r>
            <a:r>
              <a:rPr lang="zh-CN" altLang="zh-CN" sz="2600" smtClean="0">
                <a:latin typeface="黑体" pitchFamily="2" charset="-122"/>
                <a:ea typeface="黑体" pitchFamily="2" charset="-122"/>
              </a:rPr>
              <a:t>级为主）</a:t>
            </a:r>
            <a:endParaRPr lang="en-US" altLang="zh-CN" sz="2600" smtClean="0">
              <a:latin typeface="黑体" pitchFamily="2" charset="-122"/>
              <a:ea typeface="黑体" pitchFamily="2" charset="-122"/>
            </a:endParaRPr>
          </a:p>
          <a:p>
            <a:pPr eaLnBrk="1" hangingPunct="1"/>
            <a:r>
              <a:rPr lang="en-US" altLang="zh-CN" sz="2600" smtClean="0">
                <a:latin typeface="黑体" pitchFamily="2" charset="-122"/>
                <a:ea typeface="黑体" pitchFamily="2" charset="-122"/>
              </a:rPr>
              <a:t>4500</a:t>
            </a:r>
            <a:r>
              <a:rPr lang="zh-CN" altLang="zh-CN" sz="2600" smtClean="0">
                <a:latin typeface="黑体" pitchFamily="2" charset="-122"/>
                <a:ea typeface="黑体" pitchFamily="2" charset="-122"/>
              </a:rPr>
              <a:t>万美元仪器设备实验室的运行管理人员共</a:t>
            </a:r>
            <a:r>
              <a:rPr lang="en-US" altLang="zh-CN" sz="2600" smtClean="0">
                <a:latin typeface="黑体" pitchFamily="2" charset="-122"/>
                <a:ea typeface="黑体" pitchFamily="2" charset="-122"/>
              </a:rPr>
              <a:t>22</a:t>
            </a:r>
            <a:r>
              <a:rPr lang="zh-CN" altLang="zh-CN" sz="2600" smtClean="0">
                <a:latin typeface="黑体" pitchFamily="2" charset="-122"/>
                <a:ea typeface="黑体" pitchFamily="2" charset="-122"/>
              </a:rPr>
              <a:t>人，其中</a:t>
            </a:r>
            <a:r>
              <a:rPr lang="en-US" altLang="zh-CN" sz="2600" smtClean="0">
                <a:latin typeface="黑体" pitchFamily="2" charset="-122"/>
                <a:ea typeface="黑体" pitchFamily="2" charset="-122"/>
              </a:rPr>
              <a:t>1</a:t>
            </a:r>
            <a:r>
              <a:rPr lang="zh-CN" altLang="zh-CN" sz="2600" smtClean="0">
                <a:latin typeface="黑体" pitchFamily="2" charset="-122"/>
                <a:ea typeface="黑体" pitchFamily="2" charset="-122"/>
              </a:rPr>
              <a:t>名经理，</a:t>
            </a:r>
            <a:r>
              <a:rPr lang="en-US" altLang="zh-CN" sz="2600" smtClean="0">
                <a:latin typeface="黑体" pitchFamily="2" charset="-122"/>
                <a:ea typeface="黑体" pitchFamily="2" charset="-122"/>
              </a:rPr>
              <a:t>17</a:t>
            </a:r>
            <a:r>
              <a:rPr lang="zh-CN" altLang="zh-CN" sz="2600" smtClean="0">
                <a:latin typeface="黑体" pitchFamily="2" charset="-122"/>
                <a:ea typeface="黑体" pitchFamily="2" charset="-122"/>
              </a:rPr>
              <a:t>名技术人员，</a:t>
            </a:r>
            <a:r>
              <a:rPr lang="en-US" altLang="zh-CN" sz="2600" smtClean="0">
                <a:latin typeface="黑体" pitchFamily="2" charset="-122"/>
                <a:ea typeface="黑体" pitchFamily="2" charset="-122"/>
              </a:rPr>
              <a:t>4</a:t>
            </a:r>
            <a:r>
              <a:rPr lang="zh-CN" altLang="zh-CN" sz="2600" smtClean="0">
                <a:latin typeface="黑体" pitchFamily="2" charset="-122"/>
                <a:ea typeface="黑体" pitchFamily="2" charset="-122"/>
              </a:rPr>
              <a:t>名办公室人员。</a:t>
            </a:r>
            <a:endParaRPr lang="en-US" altLang="zh-CN" sz="2600" smtClean="0">
              <a:latin typeface="黑体" pitchFamily="2" charset="-122"/>
              <a:ea typeface="黑体" pitchFamily="2" charset="-122"/>
            </a:endParaRPr>
          </a:p>
          <a:p>
            <a:pPr eaLnBrk="1" hangingPunct="1"/>
            <a:r>
              <a:rPr lang="zh-CN" altLang="zh-CN" sz="2600" smtClean="0">
                <a:latin typeface="黑体" pitchFamily="2" charset="-122"/>
                <a:ea typeface="黑体" pitchFamily="2" charset="-122"/>
              </a:rPr>
              <a:t>技术人员中学术背景强的</a:t>
            </a:r>
            <a:r>
              <a:rPr lang="en-US" altLang="zh-CN" sz="2600" smtClean="0">
                <a:latin typeface="黑体" pitchFamily="2" charset="-122"/>
                <a:ea typeface="黑体" pitchFamily="2" charset="-122"/>
              </a:rPr>
              <a:t>3</a:t>
            </a:r>
            <a:r>
              <a:rPr lang="zh-CN" altLang="zh-CN" sz="2600" smtClean="0">
                <a:latin typeface="黑体" pitchFamily="2" charset="-122"/>
                <a:ea typeface="黑体" pitchFamily="2" charset="-122"/>
              </a:rPr>
              <a:t>名高水平技术人员拥有科学家头衔（</a:t>
            </a:r>
            <a:r>
              <a:rPr lang="en-US" altLang="zh-CN" sz="2600" smtClean="0">
                <a:latin typeface="黑体" pitchFamily="2" charset="-122"/>
                <a:ea typeface="黑体" pitchFamily="2" charset="-122"/>
              </a:rPr>
              <a:t>Scientist</a:t>
            </a:r>
            <a:r>
              <a:rPr lang="zh-CN" altLang="zh-CN" sz="2600" smtClean="0">
                <a:latin typeface="黑体" pitchFamily="2" charset="-122"/>
                <a:ea typeface="黑体" pitchFamily="2" charset="-122"/>
              </a:rPr>
              <a:t>），其他的称为工程师、技师。</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cstate="print"/>
          <a:srcRect/>
          <a:stretch>
            <a:fillRect/>
          </a:stretch>
        </p:blipFill>
        <p:spPr bwMode="auto">
          <a:xfrm>
            <a:off x="755650" y="50800"/>
            <a:ext cx="7416800" cy="680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eaLnBrk="1" hangingPunct="1"/>
            <a:r>
              <a:rPr lang="en-US" altLang="zh-CN" smtClean="0">
                <a:latin typeface="黑体" pitchFamily="2" charset="-122"/>
                <a:ea typeface="黑体" pitchFamily="2" charset="-122"/>
              </a:rPr>
              <a:t>CNS</a:t>
            </a:r>
            <a:r>
              <a:rPr lang="zh-CN" altLang="en-US" smtClean="0">
                <a:latin typeface="黑体" pitchFamily="2" charset="-122"/>
                <a:ea typeface="黑体" pitchFamily="2" charset="-122"/>
              </a:rPr>
              <a:t>服务模式</a:t>
            </a:r>
          </a:p>
        </p:txBody>
      </p:sp>
      <p:sp>
        <p:nvSpPr>
          <p:cNvPr id="33795" name="内容占位符 2"/>
          <p:cNvSpPr>
            <a:spLocks noGrp="1"/>
          </p:cNvSpPr>
          <p:nvPr>
            <p:ph idx="1"/>
          </p:nvPr>
        </p:nvSpPr>
        <p:spPr/>
        <p:txBody>
          <a:bodyPr/>
          <a:lstStyle/>
          <a:p>
            <a:pPr lvl="1" eaLnBrk="1" hangingPunct="1"/>
            <a:r>
              <a:rPr lang="en-US" altLang="zh-CN" smtClean="0">
                <a:latin typeface="黑体" pitchFamily="2" charset="-122"/>
                <a:ea typeface="黑体" pitchFamily="2" charset="-122"/>
              </a:rPr>
              <a:t>Self-use</a:t>
            </a:r>
            <a:r>
              <a:rPr lang="zh-CN" altLang="zh-CN" smtClean="0">
                <a:latin typeface="黑体" pitchFamily="2" charset="-122"/>
                <a:ea typeface="黑体" pitchFamily="2" charset="-122"/>
              </a:rPr>
              <a:t>，即用户受训后自己使用仪器设备；</a:t>
            </a:r>
          </a:p>
          <a:p>
            <a:pPr lvl="1" eaLnBrk="1" hangingPunct="1"/>
            <a:r>
              <a:rPr lang="en-US" altLang="zh-CN" smtClean="0">
                <a:latin typeface="黑体" pitchFamily="2" charset="-122"/>
                <a:ea typeface="黑体" pitchFamily="2" charset="-122"/>
              </a:rPr>
              <a:t>Asisted-use</a:t>
            </a:r>
            <a:r>
              <a:rPr lang="zh-CN" altLang="zh-CN" smtClean="0">
                <a:latin typeface="黑体" pitchFamily="2" charset="-122"/>
                <a:ea typeface="黑体" pitchFamily="2" charset="-122"/>
              </a:rPr>
              <a:t>，即在技术人员帮助下使用仪器设备开展研究，这种模式费用高一些；</a:t>
            </a:r>
          </a:p>
          <a:p>
            <a:pPr lvl="1" eaLnBrk="1" hangingPunct="1"/>
            <a:r>
              <a:rPr lang="en-US" altLang="zh-CN" smtClean="0">
                <a:latin typeface="黑体" pitchFamily="2" charset="-122"/>
                <a:ea typeface="黑体" pitchFamily="2" charset="-122"/>
              </a:rPr>
              <a:t>remote use</a:t>
            </a:r>
            <a:r>
              <a:rPr lang="zh-CN" altLang="zh-CN" smtClean="0">
                <a:latin typeface="黑体" pitchFamily="2" charset="-122"/>
                <a:ea typeface="黑体" pitchFamily="2" charset="-122"/>
              </a:rPr>
              <a:t>，即送样过来，由技术人员加工、测试，这种模式费用最高。</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pPr algn="l" eaLnBrk="1" hangingPunct="1"/>
            <a:r>
              <a:rPr lang="en-US" altLang="zh-CN" smtClean="0">
                <a:latin typeface="黑体" pitchFamily="2" charset="-122"/>
                <a:ea typeface="黑体" pitchFamily="2" charset="-122"/>
              </a:rPr>
              <a:t>CNS</a:t>
            </a:r>
            <a:r>
              <a:rPr lang="zh-CN" altLang="zh-CN" smtClean="0">
                <a:latin typeface="黑体" pitchFamily="2" charset="-122"/>
                <a:ea typeface="黑体" pitchFamily="2" charset="-122"/>
              </a:rPr>
              <a:t>实验技术人员主要职责</a:t>
            </a:r>
            <a:endParaRPr lang="zh-CN" altLang="en-US" smtClean="0">
              <a:latin typeface="黑体" pitchFamily="2" charset="-122"/>
              <a:ea typeface="黑体" pitchFamily="2" charset="-122"/>
            </a:endParaRPr>
          </a:p>
        </p:txBody>
      </p:sp>
      <p:sp>
        <p:nvSpPr>
          <p:cNvPr id="34819" name="内容占位符 2"/>
          <p:cNvSpPr>
            <a:spLocks noGrp="1"/>
          </p:cNvSpPr>
          <p:nvPr>
            <p:ph idx="1"/>
          </p:nvPr>
        </p:nvSpPr>
        <p:spPr/>
        <p:txBody>
          <a:bodyPr/>
          <a:lstStyle/>
          <a:p>
            <a:pPr lvl="1" eaLnBrk="1" hangingPunct="1"/>
            <a:r>
              <a:rPr lang="zh-CN" altLang="zh-CN" sz="2400" smtClean="0">
                <a:latin typeface="黑体" pitchFamily="2" charset="-122"/>
                <a:ea typeface="黑体" pitchFamily="2" charset="-122"/>
              </a:rPr>
              <a:t>用户培训。这是日常的主要工作，大约占用</a:t>
            </a:r>
            <a:r>
              <a:rPr lang="en-US" altLang="zh-CN" sz="2400" smtClean="0">
                <a:latin typeface="黑体" pitchFamily="2" charset="-122"/>
                <a:ea typeface="黑体" pitchFamily="2" charset="-122"/>
              </a:rPr>
              <a:t>40%</a:t>
            </a:r>
            <a:r>
              <a:rPr lang="zh-CN" altLang="zh-CN" sz="2400" smtClean="0">
                <a:latin typeface="黑体" pitchFamily="2" charset="-122"/>
                <a:ea typeface="黑体" pitchFamily="2" charset="-122"/>
              </a:rPr>
              <a:t>的时间。一个典型的认证培训大约要持续</a:t>
            </a:r>
            <a:r>
              <a:rPr lang="en-US" altLang="zh-CN" sz="2400" smtClean="0">
                <a:latin typeface="黑体" pitchFamily="2" charset="-122"/>
                <a:ea typeface="黑体" pitchFamily="2" charset="-122"/>
              </a:rPr>
              <a:t>1-2</a:t>
            </a:r>
            <a:r>
              <a:rPr lang="zh-CN" altLang="zh-CN" sz="2400" smtClean="0">
                <a:latin typeface="黑体" pitchFamily="2" charset="-122"/>
                <a:ea typeface="黑体" pitchFamily="2" charset="-122"/>
              </a:rPr>
              <a:t>周，每个个体的培训时间因人而异，必须达到一些客观标准； </a:t>
            </a:r>
          </a:p>
          <a:p>
            <a:pPr lvl="1" eaLnBrk="1" hangingPunct="1"/>
            <a:r>
              <a:rPr lang="zh-CN" altLang="zh-CN" sz="2400" smtClean="0">
                <a:latin typeface="黑体" pitchFamily="2" charset="-122"/>
                <a:ea typeface="黑体" pitchFamily="2" charset="-122"/>
              </a:rPr>
              <a:t>仪器设备的维护、修理和调试等工作，大约占用</a:t>
            </a:r>
            <a:r>
              <a:rPr lang="en-US" altLang="zh-CN" sz="2400" smtClean="0">
                <a:latin typeface="黑体" pitchFamily="2" charset="-122"/>
                <a:ea typeface="黑体" pitchFamily="2" charset="-122"/>
              </a:rPr>
              <a:t>30-40%</a:t>
            </a:r>
            <a:r>
              <a:rPr lang="zh-CN" altLang="zh-CN" sz="2400" smtClean="0">
                <a:latin typeface="黑体" pitchFamily="2" charset="-122"/>
                <a:ea typeface="黑体" pitchFamily="2" charset="-122"/>
              </a:rPr>
              <a:t>的时间； </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应用支持，包括为用户提供技术支持，开展分析测试、加工服务等工作；</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工艺开发及技术研发；</a:t>
            </a:r>
          </a:p>
        </p:txBody>
      </p:sp>
      <p:pic>
        <p:nvPicPr>
          <p:cNvPr id="34820" name="Picture 2"/>
          <p:cNvPicPr>
            <a:picLocks noChangeAspect="1" noChangeArrowheads="1"/>
          </p:cNvPicPr>
          <p:nvPr/>
        </p:nvPicPr>
        <p:blipFill>
          <a:blip r:embed="rId2" cstate="print"/>
          <a:srcRect/>
          <a:stretch>
            <a:fillRect/>
          </a:stretch>
        </p:blipFill>
        <p:spPr bwMode="auto">
          <a:xfrm>
            <a:off x="5292725" y="4424363"/>
            <a:ext cx="2914650" cy="1990725"/>
          </a:xfrm>
          <a:prstGeom prst="rect">
            <a:avLst/>
          </a:prstGeom>
          <a:noFill/>
          <a:ln w="9525">
            <a:noFill/>
            <a:miter lim="800000"/>
            <a:headEnd/>
            <a:tailEnd/>
          </a:ln>
        </p:spPr>
      </p:pic>
      <p:pic>
        <p:nvPicPr>
          <p:cNvPr id="4" name="图片 3"/>
          <p:cNvPicPr>
            <a:picLocks noChangeAspect="1"/>
          </p:cNvPicPr>
          <p:nvPr/>
        </p:nvPicPr>
        <p:blipFill>
          <a:blip r:embed="rId3"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访问团成员</a:t>
            </a:r>
            <a:endParaRPr lang="zh-CN" altLang="en-US" smtClean="0">
              <a:latin typeface="黑体" pitchFamily="2" charset="-122"/>
              <a:ea typeface="黑体" pitchFamily="2" charset="-122"/>
            </a:endParaRPr>
          </a:p>
        </p:txBody>
      </p:sp>
      <p:graphicFrame>
        <p:nvGraphicFramePr>
          <p:cNvPr id="6" name="表格 5"/>
          <p:cNvGraphicFramePr>
            <a:graphicFrameLocks noGrp="1"/>
          </p:cNvGraphicFramePr>
          <p:nvPr/>
        </p:nvGraphicFramePr>
        <p:xfrm>
          <a:off x="468313" y="1412875"/>
          <a:ext cx="8064500" cy="4824412"/>
        </p:xfrm>
        <a:graphic>
          <a:graphicData uri="http://schemas.openxmlformats.org/drawingml/2006/table">
            <a:tbl>
              <a:tblPr firstRow="1" firstCol="1" bandRow="1">
                <a:tableStyleId>{5C22544A-7EE6-4342-B048-85BDC9FD1C3A}</a:tableStyleId>
              </a:tblPr>
              <a:tblGrid>
                <a:gridCol w="865130"/>
                <a:gridCol w="1145469"/>
                <a:gridCol w="1993517"/>
                <a:gridCol w="2991280"/>
                <a:gridCol w="1069104"/>
              </a:tblGrid>
              <a:tr h="484832">
                <a:tc>
                  <a:txBody>
                    <a:bodyPr/>
                    <a:lstStyle/>
                    <a:p>
                      <a:pPr algn="ctr">
                        <a:spcAft>
                          <a:spcPts val="0"/>
                        </a:spcAft>
                      </a:pPr>
                      <a:r>
                        <a:rPr lang="zh-CN" sz="1800" kern="100" baseline="0" dirty="0">
                          <a:effectLst/>
                        </a:rPr>
                        <a:t>序号</a:t>
                      </a:r>
                      <a:endParaRPr lang="zh-CN" sz="1500" kern="100" baseline="0" dirty="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100" baseline="0" dirty="0">
                          <a:effectLst/>
                        </a:rPr>
                        <a:t>姓名</a:t>
                      </a:r>
                      <a:endParaRPr lang="zh-CN" sz="1500" kern="100" baseline="0" dirty="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100" baseline="0" dirty="0">
                          <a:effectLst/>
                        </a:rPr>
                        <a:t>学校</a:t>
                      </a:r>
                      <a:endParaRPr lang="zh-CN" sz="1500" kern="100" baseline="0" dirty="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100" baseline="0">
                          <a:effectLst/>
                        </a:rPr>
                        <a:t>部门</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100" baseline="0">
                          <a:effectLst/>
                        </a:rPr>
                        <a:t>职务</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dirty="0">
                          <a:effectLst/>
                        </a:rPr>
                        <a:t>敖天其</a:t>
                      </a:r>
                      <a:endParaRPr lang="zh-CN" sz="1500" kern="100" baseline="0" dirty="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四川大学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实验室及设备管理处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2</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毕卫民</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武汉大学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实验室与设备管理处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副处长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3</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胡放</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浙江大学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实验室与设备管理处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副处长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4</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贾申利</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西安交通大学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5</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李鸿飞</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华中师范大学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实验室与设备管理处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6</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卢晨</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上海交通大学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7</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宋象军</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华中科技大学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dirty="0">
                          <a:effectLst/>
                        </a:rPr>
                        <a:t>实验室与设备处</a:t>
                      </a:r>
                      <a:endParaRPr lang="zh-CN" sz="1500" kern="100" baseline="0" dirty="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副处长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8</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孙岳明</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东南大学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9</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王卫荣</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合肥工业大学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实验室与装备处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10</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闻星火</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清华大学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副处长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11</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武宝瑞</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人民大学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实验室建设与设备管理处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12</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武晓峰</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清华大学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13</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张万光</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南开大学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实验设备处</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处长</a:t>
                      </a:r>
                      <a:endParaRPr lang="zh-CN" sz="1500" kern="100" baseline="0">
                        <a:effectLst/>
                        <a:latin typeface="Calibri"/>
                        <a:ea typeface="黑体" pitchFamily="49" charset="-122"/>
                        <a:cs typeface="Times New Roman"/>
                      </a:endParaRPr>
                    </a:p>
                  </a:txBody>
                  <a:tcPr marL="100081" marR="100081" marT="0" marB="0" anchor="ctr"/>
                </a:tc>
              </a:tr>
              <a:tr h="309970">
                <a:tc>
                  <a:txBody>
                    <a:bodyPr/>
                    <a:lstStyle/>
                    <a:p>
                      <a:pPr algn="ctr">
                        <a:spcAft>
                          <a:spcPts val="0"/>
                        </a:spcAft>
                      </a:pPr>
                      <a:r>
                        <a:rPr lang="en-US" sz="1800" kern="0" baseline="0">
                          <a:effectLst/>
                        </a:rPr>
                        <a:t>14</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a:effectLst/>
                        </a:rPr>
                        <a:t>张勇</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厦门大学</a:t>
                      </a:r>
                      <a:endParaRPr lang="zh-CN" sz="1500" kern="100" baseline="0">
                        <a:effectLst/>
                        <a:latin typeface="Calibri"/>
                        <a:ea typeface="黑体" pitchFamily="49" charset="-122"/>
                        <a:cs typeface="Times New Roman"/>
                      </a:endParaRPr>
                    </a:p>
                  </a:txBody>
                  <a:tcPr marL="100081" marR="100081" marT="0" marB="0" anchor="ctr"/>
                </a:tc>
                <a:tc>
                  <a:txBody>
                    <a:bodyPr/>
                    <a:lstStyle/>
                    <a:p>
                      <a:pPr algn="l">
                        <a:spcAft>
                          <a:spcPts val="0"/>
                        </a:spcAft>
                      </a:pPr>
                      <a:r>
                        <a:rPr lang="zh-CN" sz="1800" kern="0" baseline="0">
                          <a:effectLst/>
                        </a:rPr>
                        <a:t>实验室与设备管理办公室</a:t>
                      </a:r>
                      <a:endParaRPr lang="zh-CN" sz="1500" kern="100" baseline="0">
                        <a:effectLst/>
                        <a:latin typeface="Calibri"/>
                        <a:ea typeface="黑体" pitchFamily="49" charset="-122"/>
                        <a:cs typeface="Times New Roman"/>
                      </a:endParaRPr>
                    </a:p>
                  </a:txBody>
                  <a:tcPr marL="100081" marR="100081" marT="0" marB="0" anchor="ctr"/>
                </a:tc>
                <a:tc>
                  <a:txBody>
                    <a:bodyPr/>
                    <a:lstStyle/>
                    <a:p>
                      <a:pPr algn="ctr">
                        <a:spcAft>
                          <a:spcPts val="0"/>
                        </a:spcAft>
                      </a:pPr>
                      <a:r>
                        <a:rPr lang="zh-CN" sz="1800" kern="0" baseline="0" dirty="0">
                          <a:effectLst/>
                        </a:rPr>
                        <a:t>主任</a:t>
                      </a:r>
                      <a:endParaRPr lang="zh-CN" sz="1500" kern="100" baseline="0" dirty="0">
                        <a:effectLst/>
                        <a:latin typeface="Calibri"/>
                        <a:ea typeface="黑体" pitchFamily="49" charset="-122"/>
                        <a:cs typeface="Times New Roman"/>
                      </a:endParaRPr>
                    </a:p>
                  </a:txBody>
                  <a:tcPr marL="100081" marR="100081" marT="0"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395288" y="2133600"/>
            <a:ext cx="8229600" cy="4032250"/>
          </a:xfrm>
        </p:spPr>
        <p:txBody>
          <a:bodyPr/>
          <a:lstStyle/>
          <a:p>
            <a:pPr eaLnBrk="1" hangingPunct="1"/>
            <a:r>
              <a:rPr lang="en-US" altLang="zh-CN" sz="2800" smtClean="0">
                <a:latin typeface="黑体" pitchFamily="2" charset="-122"/>
                <a:ea typeface="黑体" pitchFamily="2" charset="-122"/>
              </a:rPr>
              <a:t>CNS</a:t>
            </a:r>
            <a:r>
              <a:rPr lang="zh-CN" altLang="zh-CN" sz="2800" smtClean="0">
                <a:latin typeface="黑体" pitchFamily="2" charset="-122"/>
                <a:ea typeface="黑体" pitchFamily="2" charset="-122"/>
              </a:rPr>
              <a:t>到</a:t>
            </a:r>
            <a:r>
              <a:rPr lang="en-US" altLang="zh-CN" sz="2800" smtClean="0">
                <a:latin typeface="黑体" pitchFamily="2" charset="-122"/>
                <a:ea typeface="黑体" pitchFamily="2" charset="-122"/>
              </a:rPr>
              <a:t>2009</a:t>
            </a:r>
            <a:r>
              <a:rPr lang="zh-CN" altLang="zh-CN" sz="2800" smtClean="0">
                <a:latin typeface="黑体" pitchFamily="2" charset="-122"/>
                <a:ea typeface="黑体" pitchFamily="2" charset="-122"/>
              </a:rPr>
              <a:t>年用户数已经达到第一位</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访问前夕（</a:t>
            </a:r>
            <a:r>
              <a:rPr lang="en-US" altLang="zh-CN" sz="2800" smtClean="0">
                <a:latin typeface="黑体" pitchFamily="2" charset="-122"/>
                <a:ea typeface="黑体" pitchFamily="2" charset="-122"/>
              </a:rPr>
              <a:t>2011</a:t>
            </a:r>
            <a:r>
              <a:rPr lang="zh-CN" altLang="zh-CN" sz="2800" smtClean="0">
                <a:latin typeface="黑体" pitchFamily="2" charset="-122"/>
                <a:ea typeface="黑体" pitchFamily="2" charset="-122"/>
              </a:rPr>
              <a:t>年</a:t>
            </a:r>
            <a:r>
              <a:rPr lang="en-US" altLang="zh-CN" sz="2800" smtClean="0">
                <a:latin typeface="黑体" pitchFamily="2" charset="-122"/>
                <a:ea typeface="黑体" pitchFamily="2" charset="-122"/>
              </a:rPr>
              <a:t>8</a:t>
            </a:r>
            <a:r>
              <a:rPr lang="zh-CN" altLang="zh-CN" sz="2800" smtClean="0">
                <a:latin typeface="黑体" pitchFamily="2" charset="-122"/>
                <a:ea typeface="黑体" pitchFamily="2" charset="-122"/>
              </a:rPr>
              <a:t>月），今年的用户数已超过</a:t>
            </a:r>
            <a:r>
              <a:rPr lang="en-US" altLang="zh-CN" sz="2800" smtClean="0">
                <a:solidFill>
                  <a:srgbClr val="FF0000"/>
                </a:solidFill>
                <a:latin typeface="黑体" pitchFamily="2" charset="-122"/>
                <a:ea typeface="黑体" pitchFamily="2" charset="-122"/>
              </a:rPr>
              <a:t>1200</a:t>
            </a:r>
            <a:r>
              <a:rPr lang="zh-CN" altLang="zh-CN" sz="2800" smtClean="0">
                <a:latin typeface="黑体" pitchFamily="2" charset="-122"/>
                <a:ea typeface="黑体" pitchFamily="2" charset="-122"/>
              </a:rPr>
              <a:t>人</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用户发表的文章也是最多的（</a:t>
            </a:r>
            <a:r>
              <a:rPr lang="en-US" altLang="zh-CN" sz="2800" smtClean="0">
                <a:latin typeface="黑体" pitchFamily="2" charset="-122"/>
                <a:ea typeface="黑体" pitchFamily="2" charset="-122"/>
              </a:rPr>
              <a:t>2010</a:t>
            </a:r>
            <a:r>
              <a:rPr lang="zh-CN" altLang="zh-CN" sz="2800" smtClean="0">
                <a:latin typeface="黑体" pitchFamily="2" charset="-122"/>
                <a:ea typeface="黑体" pitchFamily="2" charset="-122"/>
              </a:rPr>
              <a:t>年达到</a:t>
            </a:r>
            <a:r>
              <a:rPr lang="en-US" altLang="zh-CN" sz="2800" smtClean="0">
                <a:solidFill>
                  <a:srgbClr val="FF0000"/>
                </a:solidFill>
                <a:latin typeface="黑体" pitchFamily="2" charset="-122"/>
                <a:ea typeface="黑体" pitchFamily="2" charset="-122"/>
              </a:rPr>
              <a:t>2500</a:t>
            </a:r>
            <a:r>
              <a:rPr lang="zh-CN" altLang="zh-CN" sz="2800" smtClean="0">
                <a:latin typeface="黑体" pitchFamily="2" charset="-122"/>
                <a:ea typeface="黑体" pitchFamily="2" charset="-122"/>
              </a:rPr>
              <a:t>篇文章）。</a:t>
            </a:r>
            <a:endParaRPr lang="en-US" altLang="zh-CN" sz="2800" smtClean="0">
              <a:latin typeface="黑体" pitchFamily="2" charset="-122"/>
              <a:ea typeface="黑体" pitchFamily="2" charset="-122"/>
            </a:endParaRPr>
          </a:p>
          <a:p>
            <a:pPr eaLnBrk="1" hangingPunct="1"/>
            <a:r>
              <a:rPr lang="en-US" altLang="zh-CN" sz="2800" smtClean="0">
                <a:latin typeface="黑体" pitchFamily="2" charset="-122"/>
                <a:ea typeface="黑体" pitchFamily="2" charset="-122"/>
              </a:rPr>
              <a:t>PI</a:t>
            </a:r>
            <a:r>
              <a:rPr lang="zh-CN" altLang="zh-CN" sz="2800" smtClean="0">
                <a:latin typeface="黑体" pitchFamily="2" charset="-122"/>
                <a:ea typeface="黑体" pitchFamily="2" charset="-122"/>
              </a:rPr>
              <a:t>课题组超过</a:t>
            </a:r>
            <a:r>
              <a:rPr lang="en-US" altLang="zh-CN" sz="2800" smtClean="0">
                <a:solidFill>
                  <a:srgbClr val="FF0000"/>
                </a:solidFill>
                <a:latin typeface="黑体" pitchFamily="2" charset="-122"/>
                <a:ea typeface="黑体" pitchFamily="2" charset="-122"/>
              </a:rPr>
              <a:t>300</a:t>
            </a:r>
            <a:r>
              <a:rPr lang="zh-CN" altLang="zh-CN" sz="2800" smtClean="0">
                <a:latin typeface="黑体" pitchFamily="2" charset="-122"/>
                <a:ea typeface="黑体" pitchFamily="2" charset="-122"/>
              </a:rPr>
              <a:t>个，工业用户超过</a:t>
            </a:r>
            <a:r>
              <a:rPr lang="en-US" altLang="zh-CN" sz="2800" smtClean="0">
                <a:solidFill>
                  <a:srgbClr val="FF0000"/>
                </a:solidFill>
                <a:latin typeface="黑体" pitchFamily="2" charset="-122"/>
                <a:ea typeface="黑体" pitchFamily="2" charset="-122"/>
              </a:rPr>
              <a:t>200</a:t>
            </a:r>
            <a:r>
              <a:rPr lang="zh-CN" altLang="zh-CN" sz="2800" smtClean="0">
                <a:latin typeface="黑体" pitchFamily="2" charset="-122"/>
                <a:ea typeface="黑体" pitchFamily="2" charset="-122"/>
              </a:rPr>
              <a:t>个</a:t>
            </a:r>
            <a:endParaRPr lang="en-US" altLang="zh-CN" sz="2800" smtClean="0">
              <a:latin typeface="黑体" pitchFamily="2" charset="-122"/>
              <a:ea typeface="黑体" pitchFamily="2" charset="-122"/>
            </a:endParaRPr>
          </a:p>
          <a:p>
            <a:pPr eaLnBrk="1" hangingPunct="1"/>
            <a:r>
              <a:rPr lang="en-US" altLang="zh-CN" sz="2800" smtClean="0">
                <a:latin typeface="黑体" pitchFamily="2" charset="-122"/>
                <a:ea typeface="黑体" pitchFamily="2" charset="-122"/>
              </a:rPr>
              <a:t>CNS</a:t>
            </a:r>
            <a:r>
              <a:rPr lang="zh-CN" altLang="zh-CN" sz="2800" smtClean="0">
                <a:latin typeface="黑体" pitchFamily="2" charset="-122"/>
                <a:ea typeface="黑体" pitchFamily="2" charset="-122"/>
              </a:rPr>
              <a:t>对哈佛本校、外校的学术性用户的收费是一样的，对工业用户收费高</a:t>
            </a:r>
            <a:r>
              <a:rPr lang="en-US" altLang="zh-CN" sz="2800" smtClean="0">
                <a:latin typeface="黑体" pitchFamily="2" charset="-122"/>
                <a:ea typeface="黑体" pitchFamily="2" charset="-122"/>
              </a:rPr>
              <a:t>4-5</a:t>
            </a:r>
            <a:r>
              <a:rPr lang="zh-CN" altLang="zh-CN" sz="2800" smtClean="0">
                <a:latin typeface="黑体" pitchFamily="2" charset="-122"/>
                <a:ea typeface="黑体" pitchFamily="2" charset="-122"/>
              </a:rPr>
              <a:t>倍</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5844" name="标题 1"/>
          <p:cNvSpPr>
            <a:spLocks/>
          </p:cNvSpPr>
          <p:nvPr/>
        </p:nvSpPr>
        <p:spPr bwMode="auto">
          <a:xfrm>
            <a:off x="0" y="620713"/>
            <a:ext cx="8820150" cy="1143000"/>
          </a:xfrm>
          <a:prstGeom prst="rect">
            <a:avLst/>
          </a:prstGeom>
          <a:noFill/>
          <a:ln w="9525">
            <a:noFill/>
            <a:miter lim="800000"/>
            <a:headEnd/>
            <a:tailEnd/>
          </a:ln>
        </p:spPr>
        <p:txBody>
          <a:bodyPr anchor="ctr"/>
          <a:lstStyle/>
          <a:p>
            <a:pPr algn="ctr">
              <a:lnSpc>
                <a:spcPct val="50000"/>
              </a:lnSpc>
            </a:pPr>
            <a:r>
              <a:rPr lang="en-US" altLang="zh-CN" sz="4400">
                <a:latin typeface="黑体" pitchFamily="2" charset="-122"/>
                <a:ea typeface="黑体" pitchFamily="2" charset="-122"/>
              </a:rPr>
              <a:t>NNIN</a:t>
            </a:r>
            <a:br>
              <a:rPr lang="en-US" altLang="zh-CN" sz="4400">
                <a:latin typeface="黑体" pitchFamily="2" charset="-122"/>
                <a:ea typeface="黑体" pitchFamily="2" charset="-122"/>
              </a:rPr>
            </a:br>
            <a:r>
              <a:rPr lang="en-US" altLang="zh-CN" sz="4400">
                <a:latin typeface="黑体" pitchFamily="2" charset="-122"/>
                <a:ea typeface="黑体" pitchFamily="2" charset="-122"/>
              </a:rPr>
              <a:t> </a:t>
            </a:r>
            <a:r>
              <a:rPr lang="en-US" altLang="zh-CN" sz="2800" b="1">
                <a:latin typeface="黑体" pitchFamily="2" charset="-122"/>
                <a:ea typeface="黑体" pitchFamily="2" charset="-122"/>
              </a:rPr>
              <a:t>National Nanotechnology Infrastructure Network</a:t>
            </a:r>
            <a:r>
              <a:rPr lang="en-US" altLang="zh-CN" sz="2800">
                <a:latin typeface="黑体" pitchFamily="2" charset="-122"/>
                <a:ea typeface="黑体" pitchFamily="2" charset="-122"/>
              </a:rPr>
              <a:t> </a:t>
            </a:r>
            <a:endParaRPr lang="zh-CN" altLang="en-US" sz="280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Administrator\Desktop\1.png"/>
          <p:cNvPicPr>
            <a:picLocks noChangeAspect="1" noChangeArrowheads="1"/>
          </p:cNvPicPr>
          <p:nvPr/>
        </p:nvPicPr>
        <p:blipFill>
          <a:blip r:embed="rId2" cstate="print"/>
          <a:srcRect/>
          <a:stretch>
            <a:fillRect/>
          </a:stretch>
        </p:blipFill>
        <p:spPr bwMode="auto">
          <a:xfrm>
            <a:off x="4140200" y="1817688"/>
            <a:ext cx="4824413" cy="3833812"/>
          </a:xfrm>
          <a:prstGeom prst="rect">
            <a:avLst/>
          </a:prstGeom>
          <a:noFill/>
          <a:ln w="9525">
            <a:noFill/>
            <a:miter lim="800000"/>
            <a:headEnd/>
            <a:tailEnd/>
          </a:ln>
        </p:spPr>
      </p:pic>
      <p:sp>
        <p:nvSpPr>
          <p:cNvPr id="36867" name="矩形 4"/>
          <p:cNvSpPr>
            <a:spLocks noChangeArrowheads="1"/>
          </p:cNvSpPr>
          <p:nvPr/>
        </p:nvSpPr>
        <p:spPr bwMode="auto">
          <a:xfrm>
            <a:off x="611188" y="1657350"/>
            <a:ext cx="3600450" cy="3970338"/>
          </a:xfrm>
          <a:prstGeom prst="rect">
            <a:avLst/>
          </a:prstGeom>
          <a:noFill/>
          <a:ln w="9525">
            <a:noFill/>
            <a:miter lim="800000"/>
            <a:headEnd/>
            <a:tailEnd/>
          </a:ln>
        </p:spPr>
        <p:txBody>
          <a:bodyPr>
            <a:spAutoFit/>
          </a:bodyPr>
          <a:lstStyle/>
          <a:p>
            <a:r>
              <a:rPr lang="zh-CN" altLang="zh-CN" sz="2800">
                <a:latin typeface="黑体" pitchFamily="2" charset="-122"/>
                <a:ea typeface="黑体" pitchFamily="2" charset="-122"/>
              </a:rPr>
              <a:t>自</a:t>
            </a:r>
            <a:r>
              <a:rPr lang="en-US" altLang="zh-CN" sz="2800">
                <a:latin typeface="黑体" pitchFamily="2" charset="-122"/>
                <a:ea typeface="黑体" pitchFamily="2" charset="-122"/>
              </a:rPr>
              <a:t>2004</a:t>
            </a:r>
            <a:r>
              <a:rPr lang="zh-CN" altLang="zh-CN" sz="2800">
                <a:latin typeface="黑体" pitchFamily="2" charset="-122"/>
                <a:ea typeface="黑体" pitchFamily="2" charset="-122"/>
              </a:rPr>
              <a:t>年以来，</a:t>
            </a:r>
            <a:r>
              <a:rPr lang="en-US" altLang="zh-CN" sz="2800">
                <a:latin typeface="黑体" pitchFamily="2" charset="-122"/>
                <a:ea typeface="黑体" pitchFamily="2" charset="-122"/>
              </a:rPr>
              <a:t>NNIN</a:t>
            </a:r>
            <a:r>
              <a:rPr lang="zh-CN" altLang="zh-CN" sz="2800">
                <a:latin typeface="黑体" pitchFamily="2" charset="-122"/>
                <a:ea typeface="黑体" pitchFamily="2" charset="-122"/>
              </a:rPr>
              <a:t>服务的用户数的比例情况是：</a:t>
            </a:r>
            <a:endParaRPr lang="en-US" altLang="zh-CN" sz="2800">
              <a:latin typeface="黑体" pitchFamily="2" charset="-122"/>
              <a:ea typeface="黑体" pitchFamily="2" charset="-122"/>
            </a:endParaRPr>
          </a:p>
          <a:p>
            <a:r>
              <a:rPr lang="zh-CN" altLang="zh-CN" sz="2800">
                <a:latin typeface="黑体" pitchFamily="2" charset="-122"/>
                <a:ea typeface="黑体" pitchFamily="2" charset="-122"/>
              </a:rPr>
              <a:t>校内服务约占</a:t>
            </a:r>
            <a:r>
              <a:rPr lang="en-US" altLang="zh-CN" sz="2800">
                <a:latin typeface="黑体" pitchFamily="2" charset="-122"/>
                <a:ea typeface="黑体" pitchFamily="2" charset="-122"/>
              </a:rPr>
              <a:t>70%</a:t>
            </a:r>
          </a:p>
          <a:p>
            <a:r>
              <a:rPr lang="zh-CN" altLang="zh-CN" sz="2800">
                <a:latin typeface="黑体" pitchFamily="2" charset="-122"/>
                <a:ea typeface="黑体" pitchFamily="2" charset="-122"/>
              </a:rPr>
              <a:t>校际间服务</a:t>
            </a:r>
            <a:r>
              <a:rPr lang="en-US" altLang="zh-CN" sz="2800">
                <a:latin typeface="黑体" pitchFamily="2" charset="-122"/>
                <a:ea typeface="黑体" pitchFamily="2" charset="-122"/>
              </a:rPr>
              <a:t>10%</a:t>
            </a:r>
            <a:r>
              <a:rPr lang="zh-CN" altLang="zh-CN" sz="2800">
                <a:latin typeface="黑体" pitchFamily="2" charset="-122"/>
                <a:ea typeface="黑体" pitchFamily="2" charset="-122"/>
              </a:rPr>
              <a:t>以上，</a:t>
            </a:r>
            <a:endParaRPr lang="en-US" altLang="zh-CN" sz="2800">
              <a:latin typeface="黑体" pitchFamily="2" charset="-122"/>
              <a:ea typeface="黑体" pitchFamily="2" charset="-122"/>
            </a:endParaRPr>
          </a:p>
          <a:p>
            <a:r>
              <a:rPr lang="zh-CN" altLang="zh-CN" sz="2800">
                <a:latin typeface="黑体" pitchFamily="2" charset="-122"/>
                <a:ea typeface="黑体" pitchFamily="2" charset="-122"/>
              </a:rPr>
              <a:t>对小公司服务约占</a:t>
            </a:r>
            <a:r>
              <a:rPr lang="en-US" altLang="zh-CN" sz="2800">
                <a:latin typeface="黑体" pitchFamily="2" charset="-122"/>
                <a:ea typeface="黑体" pitchFamily="2" charset="-122"/>
              </a:rPr>
              <a:t>10%</a:t>
            </a:r>
            <a:r>
              <a:rPr lang="zh-CN" altLang="zh-CN" sz="2800">
                <a:latin typeface="黑体" pitchFamily="2" charset="-122"/>
                <a:ea typeface="黑体" pitchFamily="2" charset="-122"/>
              </a:rPr>
              <a:t>。可见以校内服务为主，校际间相互交流和支持是</a:t>
            </a:r>
            <a:r>
              <a:rPr lang="en-US" altLang="zh-CN" sz="2800">
                <a:latin typeface="黑体" pitchFamily="2" charset="-122"/>
                <a:ea typeface="黑体" pitchFamily="2" charset="-122"/>
              </a:rPr>
              <a:t>NNIN</a:t>
            </a:r>
            <a:r>
              <a:rPr lang="zh-CN" altLang="zh-CN" sz="2800">
                <a:latin typeface="黑体" pitchFamily="2" charset="-122"/>
                <a:ea typeface="黑体" pitchFamily="2" charset="-122"/>
              </a:rPr>
              <a:t>的显著特点。</a:t>
            </a:r>
            <a:endParaRPr lang="zh-CN" altLang="en-US" sz="2800">
              <a:latin typeface="黑体" pitchFamily="2" charset="-122"/>
              <a:ea typeface="黑体" pitchFamily="2" charset="-122"/>
            </a:endParaRPr>
          </a:p>
        </p:txBody>
      </p:sp>
      <p:pic>
        <p:nvPicPr>
          <p:cNvPr id="4" name="图片 3"/>
          <p:cNvPicPr>
            <a:picLocks noChangeAspect="1"/>
          </p:cNvPicPr>
          <p:nvPr/>
        </p:nvPicPr>
        <p:blipFill>
          <a:blip r:embed="rId3"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6869" name="标题 1"/>
          <p:cNvSpPr>
            <a:spLocks/>
          </p:cNvSpPr>
          <p:nvPr/>
        </p:nvSpPr>
        <p:spPr bwMode="auto">
          <a:xfrm>
            <a:off x="0" y="620713"/>
            <a:ext cx="8820150" cy="1143000"/>
          </a:xfrm>
          <a:prstGeom prst="rect">
            <a:avLst/>
          </a:prstGeom>
          <a:noFill/>
          <a:ln w="9525">
            <a:noFill/>
            <a:miter lim="800000"/>
            <a:headEnd/>
            <a:tailEnd/>
          </a:ln>
        </p:spPr>
        <p:txBody>
          <a:bodyPr anchor="ctr"/>
          <a:lstStyle/>
          <a:p>
            <a:pPr algn="ctr">
              <a:lnSpc>
                <a:spcPct val="50000"/>
              </a:lnSpc>
            </a:pPr>
            <a:r>
              <a:rPr lang="en-US" altLang="zh-CN" sz="4400">
                <a:latin typeface="黑体" pitchFamily="2" charset="-122"/>
                <a:ea typeface="黑体" pitchFamily="2" charset="-122"/>
              </a:rPr>
              <a:t>NNIN</a:t>
            </a:r>
            <a:br>
              <a:rPr lang="en-US" altLang="zh-CN" sz="4400">
                <a:latin typeface="黑体" pitchFamily="2" charset="-122"/>
                <a:ea typeface="黑体" pitchFamily="2" charset="-122"/>
              </a:rPr>
            </a:br>
            <a:r>
              <a:rPr lang="en-US" altLang="zh-CN" sz="4400">
                <a:latin typeface="黑体" pitchFamily="2" charset="-122"/>
                <a:ea typeface="黑体" pitchFamily="2" charset="-122"/>
              </a:rPr>
              <a:t> </a:t>
            </a:r>
            <a:r>
              <a:rPr lang="en-US" altLang="zh-CN" sz="2800" b="1">
                <a:latin typeface="黑体" pitchFamily="2" charset="-122"/>
                <a:ea typeface="黑体" pitchFamily="2" charset="-122"/>
              </a:rPr>
              <a:t>National Nanotechnology Infrastructure Network</a:t>
            </a:r>
            <a:r>
              <a:rPr lang="en-US" altLang="zh-CN" sz="2800">
                <a:latin typeface="黑体" pitchFamily="2" charset="-122"/>
                <a:ea typeface="黑体" pitchFamily="2" charset="-122"/>
              </a:rPr>
              <a:t> </a:t>
            </a:r>
            <a:endParaRPr lang="zh-CN" altLang="en-US" sz="280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pPr eaLnBrk="1" hangingPunct="1"/>
            <a:r>
              <a:rPr lang="en-US" altLang="zh-CN" smtClean="0">
                <a:latin typeface="黑体" pitchFamily="2" charset="-122"/>
                <a:ea typeface="黑体" pitchFamily="2" charset="-122"/>
              </a:rPr>
              <a:t>CNS</a:t>
            </a:r>
            <a:r>
              <a:rPr lang="zh-CN" altLang="en-US" smtClean="0">
                <a:latin typeface="黑体" pitchFamily="2" charset="-122"/>
                <a:ea typeface="黑体" pitchFamily="2" charset="-122"/>
              </a:rPr>
              <a:t>收入支出</a:t>
            </a:r>
          </a:p>
        </p:txBody>
      </p:sp>
      <p:sp>
        <p:nvSpPr>
          <p:cNvPr id="3" name="内容占位符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zh-CN" altLang="zh-CN" dirty="0"/>
              <a:t>哈佛的</a:t>
            </a:r>
            <a:r>
              <a:rPr lang="en-US" altLang="zh-CN" dirty="0"/>
              <a:t>CNS</a:t>
            </a:r>
            <a:r>
              <a:rPr lang="zh-CN" altLang="zh-CN" dirty="0"/>
              <a:t>实验室的运行维护费用非常高，每年运行费</a:t>
            </a:r>
            <a:r>
              <a:rPr lang="en-US" altLang="zh-CN" dirty="0"/>
              <a:t>400</a:t>
            </a:r>
            <a:r>
              <a:rPr lang="zh-CN" altLang="zh-CN" dirty="0"/>
              <a:t>多万美元（不包括人员费用）、实验室每年的运行收入</a:t>
            </a:r>
            <a:r>
              <a:rPr lang="en-US" altLang="zh-CN" dirty="0"/>
              <a:t>500</a:t>
            </a:r>
            <a:r>
              <a:rPr lang="zh-CN" altLang="zh-CN" dirty="0"/>
              <a:t>多万美元，其中：</a:t>
            </a:r>
          </a:p>
          <a:p>
            <a:pPr lvl="1" eaLnBrk="1" fontAlgn="auto" hangingPunct="1">
              <a:spcAft>
                <a:spcPts val="0"/>
              </a:spcAft>
              <a:buFont typeface="Arial" pitchFamily="34" charset="0"/>
              <a:buChar char="–"/>
              <a:defRPr/>
            </a:pPr>
            <a:r>
              <a:rPr lang="zh-CN" altLang="zh-CN" dirty="0"/>
              <a:t>服务收费</a:t>
            </a:r>
            <a:r>
              <a:rPr lang="en-US" altLang="zh-CN" dirty="0"/>
              <a:t>340</a:t>
            </a:r>
            <a:r>
              <a:rPr lang="zh-CN" altLang="zh-CN" dirty="0"/>
              <a:t>万美元 </a:t>
            </a:r>
          </a:p>
          <a:p>
            <a:pPr lvl="1" eaLnBrk="1" fontAlgn="auto" hangingPunct="1">
              <a:spcAft>
                <a:spcPts val="0"/>
              </a:spcAft>
              <a:buFont typeface="Arial" pitchFamily="34" charset="0"/>
              <a:buChar char="–"/>
              <a:defRPr/>
            </a:pPr>
            <a:r>
              <a:rPr lang="zh-CN" altLang="zh-CN" dirty="0"/>
              <a:t>哈佛大学补贴</a:t>
            </a:r>
            <a:r>
              <a:rPr lang="en-US" altLang="zh-CN" dirty="0"/>
              <a:t>100</a:t>
            </a:r>
            <a:r>
              <a:rPr lang="zh-CN" altLang="zh-CN" dirty="0"/>
              <a:t>万美元 </a:t>
            </a:r>
          </a:p>
          <a:p>
            <a:pPr lvl="1" eaLnBrk="1" fontAlgn="auto" hangingPunct="1">
              <a:spcAft>
                <a:spcPts val="0"/>
              </a:spcAft>
              <a:buFont typeface="Arial" pitchFamily="34" charset="0"/>
              <a:buChar char="–"/>
              <a:defRPr/>
            </a:pPr>
            <a:r>
              <a:rPr lang="en-US" altLang="zh-CN" dirty="0"/>
              <a:t>NNIN</a:t>
            </a:r>
            <a:r>
              <a:rPr lang="zh-CN" altLang="zh-CN" dirty="0"/>
              <a:t>补贴</a:t>
            </a:r>
            <a:r>
              <a:rPr lang="en-US" altLang="zh-CN" dirty="0"/>
              <a:t>70-80</a:t>
            </a:r>
            <a:r>
              <a:rPr lang="zh-CN" altLang="zh-CN" dirty="0"/>
              <a:t>万美元 </a:t>
            </a:r>
          </a:p>
          <a:p>
            <a:pPr eaLnBrk="1" fontAlgn="auto" hangingPunct="1">
              <a:spcAft>
                <a:spcPts val="0"/>
              </a:spcAft>
              <a:buFont typeface="Arial" pitchFamily="34" charset="0"/>
              <a:buChar char="•"/>
              <a:defRPr/>
            </a:pPr>
            <a:r>
              <a:rPr lang="zh-CN" altLang="zh-CN" dirty="0"/>
              <a:t>收入扣去运行费，还不能完全覆盖人员工资，所以</a:t>
            </a:r>
            <a:r>
              <a:rPr lang="en-US" altLang="zh-CN" dirty="0"/>
              <a:t>FAS</a:t>
            </a:r>
            <a:r>
              <a:rPr lang="zh-CN" altLang="zh-CN" dirty="0"/>
              <a:t>还要给一定补贴。</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哈佛总结</a:t>
            </a:r>
          </a:p>
        </p:txBody>
      </p:sp>
      <p:sp>
        <p:nvSpPr>
          <p:cNvPr id="3" name="内容占位符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altLang="zh-CN" dirty="0"/>
              <a:t>FAS</a:t>
            </a:r>
            <a:r>
              <a:rPr lang="zh-CN" altLang="zh-CN" dirty="0"/>
              <a:t>的</a:t>
            </a:r>
            <a:r>
              <a:rPr lang="en-US" altLang="zh-CN" dirty="0"/>
              <a:t>4</a:t>
            </a:r>
            <a:r>
              <a:rPr lang="zh-CN" altLang="zh-CN" dirty="0"/>
              <a:t>个实验室类型不同，运行管理的特点不同，但有几条共同的特点引起我们的关注：</a:t>
            </a:r>
          </a:p>
          <a:p>
            <a:pPr lvl="1" eaLnBrk="1" fontAlgn="auto" hangingPunct="1">
              <a:spcAft>
                <a:spcPts val="0"/>
              </a:spcAft>
              <a:buFont typeface="Arial" pitchFamily="34" charset="0"/>
              <a:buChar char="–"/>
              <a:defRPr/>
            </a:pPr>
            <a:r>
              <a:rPr lang="zh-CN" altLang="zh-CN" dirty="0"/>
              <a:t>实验室全成本核算，收费服务，尽量依靠收费保持年度财务平衡，必要处学校、学院补贴；</a:t>
            </a:r>
          </a:p>
          <a:p>
            <a:pPr lvl="1" eaLnBrk="1" fontAlgn="auto" hangingPunct="1">
              <a:spcAft>
                <a:spcPts val="0"/>
              </a:spcAft>
              <a:buFont typeface="Arial" pitchFamily="34" charset="0"/>
              <a:buChar char="–"/>
              <a:defRPr/>
            </a:pPr>
            <a:r>
              <a:rPr lang="zh-CN" altLang="zh-CN" dirty="0"/>
              <a:t>采取认证方式培训学生自己使用仪器设备。高素质的用户保证了许多仪器设备能够实现</a:t>
            </a:r>
            <a:r>
              <a:rPr lang="en-US" altLang="zh-CN" dirty="0"/>
              <a:t>24</a:t>
            </a:r>
            <a:r>
              <a:rPr lang="zh-CN" altLang="zh-CN" dirty="0"/>
              <a:t>小时开放。我们访问时正值假期，但很多仪器仍然在使用，几乎都是学生在用。</a:t>
            </a:r>
          </a:p>
          <a:p>
            <a:pPr lvl="1" eaLnBrk="1" fontAlgn="auto" hangingPunct="1">
              <a:spcAft>
                <a:spcPts val="0"/>
              </a:spcAft>
              <a:buFont typeface="Arial" pitchFamily="34" charset="0"/>
              <a:buChar char="–"/>
              <a:defRPr/>
            </a:pPr>
            <a:r>
              <a:rPr lang="zh-CN" altLang="zh-CN" dirty="0"/>
              <a:t>技术队伍学历结构好，水平高，基本稳定。吸引技术人员的因素主要是两个方面：</a:t>
            </a:r>
          </a:p>
          <a:p>
            <a:pPr lvl="2" eaLnBrk="1" fontAlgn="auto" hangingPunct="1">
              <a:spcAft>
                <a:spcPts val="0"/>
              </a:spcAft>
              <a:buFont typeface="Arial" pitchFamily="34" charset="0"/>
              <a:buChar char="•"/>
              <a:defRPr/>
            </a:pPr>
            <a:r>
              <a:rPr lang="zh-CN" altLang="zh-CN" dirty="0"/>
              <a:t>收入比较高，高级技术主管可以拿到接近普通教授的待遇（还是明显低于公司）；</a:t>
            </a:r>
          </a:p>
          <a:p>
            <a:pPr lvl="2" eaLnBrk="1" fontAlgn="auto" hangingPunct="1">
              <a:spcAft>
                <a:spcPts val="0"/>
              </a:spcAft>
              <a:buFont typeface="Arial" pitchFamily="34" charset="0"/>
              <a:buChar char="•"/>
              <a:defRPr/>
            </a:pPr>
            <a:r>
              <a:rPr lang="zh-CN" altLang="zh-CN" dirty="0"/>
              <a:t>学校福利好，有医保、假期，且学校没有频繁失业的风险，压力较小；</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波士顿大学</a:t>
            </a:r>
          </a:p>
        </p:txBody>
      </p:sp>
      <p:pic>
        <p:nvPicPr>
          <p:cNvPr id="7" name="图片 6"/>
          <p:cNvPicPr>
            <a:picLocks noChangeAspect="1"/>
          </p:cNvPicPr>
          <p:nvPr/>
        </p:nvPicPr>
        <p:blipFill>
          <a:blip r:embed="rId2" cstate="print">
            <a:extLst>
              <a:ext uri="{28A0092B-C50C-407E-A947-70E740481C1C}"/>
            </a:extLst>
          </a:blip>
          <a:stretch>
            <a:fillRect/>
          </a:stretch>
        </p:blipFill>
        <p:spPr>
          <a:xfrm>
            <a:off x="8370072" y="-3065"/>
            <a:ext cx="779782" cy="785814"/>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6" name="内容占位符 5"/>
          <p:cNvSpPr>
            <a:spLocks noGrp="1"/>
          </p:cNvSpPr>
          <p:nvPr>
            <p:ph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波士顿大学</a:t>
            </a:r>
          </a:p>
        </p:txBody>
      </p:sp>
      <p:pic>
        <p:nvPicPr>
          <p:cNvPr id="7" name="图片 6"/>
          <p:cNvPicPr>
            <a:picLocks noChangeAspect="1"/>
          </p:cNvPicPr>
          <p:nvPr/>
        </p:nvPicPr>
        <p:blipFill>
          <a:blip r:embed="rId2" cstate="print">
            <a:extLst>
              <a:ext uri="{28A0092B-C50C-407E-A947-70E740481C1C}"/>
            </a:extLst>
          </a:blip>
          <a:stretch>
            <a:fillRect/>
          </a:stretch>
        </p:blipFill>
        <p:spPr>
          <a:xfrm>
            <a:off x="8298403" y="-4693"/>
            <a:ext cx="854581" cy="86144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0964" name="内容占位符 7"/>
          <p:cNvSpPr>
            <a:spLocks noGrp="1"/>
          </p:cNvSpPr>
          <p:nvPr>
            <p:ph idx="1"/>
          </p:nvPr>
        </p:nvSpPr>
        <p:spPr/>
        <p:txBody>
          <a:bodyPr/>
          <a:lstStyle/>
          <a:p>
            <a:pPr eaLnBrk="1" hangingPunct="1"/>
            <a:r>
              <a:rPr lang="zh-CN" altLang="zh-CN" smtClean="0">
                <a:latin typeface="黑体" pitchFamily="2" charset="-122"/>
                <a:ea typeface="黑体" pitchFamily="2" charset="-122"/>
              </a:rPr>
              <a:t>波士顿大学创立于</a:t>
            </a:r>
            <a:r>
              <a:rPr lang="en-US" altLang="zh-CN" smtClean="0">
                <a:latin typeface="黑体" pitchFamily="2" charset="-122"/>
                <a:ea typeface="黑体" pitchFamily="2" charset="-122"/>
              </a:rPr>
              <a:t>1839</a:t>
            </a:r>
            <a:r>
              <a:rPr lang="zh-CN" altLang="zh-CN" smtClean="0">
                <a:latin typeface="黑体" pitchFamily="2" charset="-122"/>
                <a:ea typeface="黑体" pitchFamily="2" charset="-122"/>
              </a:rPr>
              <a:t>年，</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学生总数约</a:t>
            </a:r>
            <a:r>
              <a:rPr lang="en-US" altLang="zh-CN" smtClean="0">
                <a:latin typeface="黑体" pitchFamily="2" charset="-122"/>
                <a:ea typeface="黑体" pitchFamily="2" charset="-122"/>
              </a:rPr>
              <a:t>3</a:t>
            </a:r>
            <a:r>
              <a:rPr lang="zh-CN" altLang="zh-CN" smtClean="0">
                <a:latin typeface="黑体" pitchFamily="2" charset="-122"/>
                <a:ea typeface="黑体" pitchFamily="2" charset="-122"/>
              </a:rPr>
              <a:t>万人（本</a:t>
            </a:r>
            <a:r>
              <a:rPr lang="en-US" altLang="zh-CN" smtClean="0">
                <a:latin typeface="黑体" pitchFamily="2" charset="-122"/>
                <a:ea typeface="黑体" pitchFamily="2" charset="-122"/>
              </a:rPr>
              <a:t>1.7</a:t>
            </a:r>
            <a:r>
              <a:rPr lang="zh-CN" altLang="zh-CN" smtClean="0">
                <a:latin typeface="黑体" pitchFamily="2" charset="-122"/>
                <a:ea typeface="黑体" pitchFamily="2" charset="-122"/>
              </a:rPr>
              <a:t>万，研</a:t>
            </a:r>
            <a:r>
              <a:rPr lang="en-US" altLang="zh-CN" smtClean="0">
                <a:latin typeface="黑体" pitchFamily="2" charset="-122"/>
                <a:ea typeface="黑体" pitchFamily="2" charset="-122"/>
              </a:rPr>
              <a:t>1.3</a:t>
            </a:r>
            <a:r>
              <a:rPr lang="zh-CN" altLang="zh-CN" smtClean="0">
                <a:latin typeface="黑体" pitchFamily="2" charset="-122"/>
                <a:ea typeface="黑体" pitchFamily="2" charset="-122"/>
              </a:rPr>
              <a:t>万），来自於全美五十州及</a:t>
            </a:r>
            <a:r>
              <a:rPr lang="en-US" altLang="zh-CN" smtClean="0">
                <a:latin typeface="黑体" pitchFamily="2" charset="-122"/>
                <a:ea typeface="黑体" pitchFamily="2" charset="-122"/>
              </a:rPr>
              <a:t>125</a:t>
            </a:r>
            <a:r>
              <a:rPr lang="zh-CN" altLang="zh-CN" smtClean="0">
                <a:latin typeface="黑体" pitchFamily="2" charset="-122"/>
                <a:ea typeface="黑体" pitchFamily="2" charset="-122"/>
              </a:rPr>
              <a:t>个国家，外籍学生总数近</a:t>
            </a:r>
            <a:r>
              <a:rPr lang="en-US" altLang="zh-CN" smtClean="0">
                <a:latin typeface="黑体" pitchFamily="2" charset="-122"/>
                <a:ea typeface="黑体" pitchFamily="2" charset="-122"/>
              </a:rPr>
              <a:t>5</a:t>
            </a:r>
            <a:r>
              <a:rPr lang="zh-CN" altLang="zh-CN" smtClean="0">
                <a:latin typeface="黑体" pitchFamily="2" charset="-122"/>
                <a:ea typeface="黑体" pitchFamily="2" charset="-122"/>
              </a:rPr>
              <a:t>千，比例为全美各大学之冠，以国际型大学自誉。</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学校有教职工</a:t>
            </a:r>
            <a:r>
              <a:rPr lang="en-US" altLang="zh-CN" smtClean="0">
                <a:latin typeface="黑体" pitchFamily="2" charset="-122"/>
                <a:ea typeface="黑体" pitchFamily="2" charset="-122"/>
              </a:rPr>
              <a:t>3900</a:t>
            </a:r>
            <a:r>
              <a:rPr lang="zh-CN" altLang="zh-CN" smtClean="0">
                <a:latin typeface="黑体" pitchFamily="2" charset="-122"/>
                <a:ea typeface="黑体" pitchFamily="2" charset="-122"/>
              </a:rPr>
              <a:t>多人，其中</a:t>
            </a:r>
            <a:r>
              <a:rPr lang="en-US" altLang="zh-CN" smtClean="0">
                <a:latin typeface="黑体" pitchFamily="2" charset="-122"/>
                <a:ea typeface="黑体" pitchFamily="2" charset="-122"/>
              </a:rPr>
              <a:t>2400</a:t>
            </a:r>
            <a:r>
              <a:rPr lang="zh-CN" altLang="zh-CN" smtClean="0">
                <a:latin typeface="黑体" pitchFamily="2" charset="-122"/>
                <a:ea typeface="黑体" pitchFamily="2" charset="-122"/>
              </a:rPr>
              <a:t>左右教师。</a:t>
            </a:r>
          </a:p>
          <a:p>
            <a:pPr eaLnBrk="1" hangingPunct="1"/>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光学研究中心</a:t>
            </a:r>
            <a:endParaRPr lang="zh-CN" altLang="en-US"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332722" y="13200"/>
            <a:ext cx="785975" cy="792012"/>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1988" name="内容占位符 7"/>
          <p:cNvSpPr>
            <a:spLocks noGrp="1"/>
          </p:cNvSpPr>
          <p:nvPr>
            <p:ph idx="1"/>
          </p:nvPr>
        </p:nvSpPr>
        <p:spPr/>
        <p:txBody>
          <a:bodyPr/>
          <a:lstStyle/>
          <a:p>
            <a:pPr eaLnBrk="1" hangingPunct="1"/>
            <a:r>
              <a:rPr lang="zh-CN" altLang="zh-CN" smtClean="0">
                <a:latin typeface="黑体" pitchFamily="2" charset="-122"/>
                <a:ea typeface="黑体" pitchFamily="2" charset="-122"/>
              </a:rPr>
              <a:t>公共研究平台，学校建设这个中心的目的是实现与光学相关的学科领域的学科交叉，促进光学研究的发展。</a:t>
            </a:r>
            <a:endParaRPr lang="en-US" altLang="zh-CN" smtClean="0">
              <a:latin typeface="黑体" pitchFamily="2" charset="-122"/>
              <a:ea typeface="黑体" pitchFamily="2" charset="-122"/>
            </a:endParaRPr>
          </a:p>
          <a:p>
            <a:pPr eaLnBrk="1" hangingPunct="1"/>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光学研究中心</a:t>
            </a:r>
            <a:endParaRPr lang="zh-CN" altLang="en-US"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335350" y="-5278"/>
            <a:ext cx="818787" cy="82634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3012" name="内容占位符 7"/>
          <p:cNvSpPr>
            <a:spLocks noGrp="1"/>
          </p:cNvSpPr>
          <p:nvPr>
            <p:ph idx="1"/>
          </p:nvPr>
        </p:nvSpPr>
        <p:spPr/>
        <p:txBody>
          <a:bodyPr/>
          <a:lstStyle/>
          <a:p>
            <a:pPr eaLnBrk="1" hangingPunct="1"/>
            <a:r>
              <a:rPr lang="zh-CN" altLang="zh-CN" smtClean="0">
                <a:latin typeface="黑体" pitchFamily="2" charset="-122"/>
                <a:ea typeface="黑体" pitchFamily="2" charset="-122"/>
              </a:rPr>
              <a:t>科研实体，其内部基本按照课题组制分成了若干个组成部分，每个组成部分拥有一批仪器设备资源，各自雇佣技术人员运行管理，仪器设备开放共享工作接受中心的统一领导。</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光学研究中心</a:t>
            </a:r>
            <a:endParaRPr lang="zh-CN" altLang="en-US"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262996" y="-4120"/>
            <a:ext cx="888883" cy="895782"/>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4036" name="内容占位符 7"/>
          <p:cNvSpPr>
            <a:spLocks noGrp="1"/>
          </p:cNvSpPr>
          <p:nvPr>
            <p:ph idx="1"/>
          </p:nvPr>
        </p:nvSpPr>
        <p:spPr/>
        <p:txBody>
          <a:bodyPr/>
          <a:lstStyle/>
          <a:p>
            <a:pPr eaLnBrk="1" hangingPunct="1"/>
            <a:r>
              <a:rPr lang="zh-CN" altLang="zh-CN" smtClean="0">
                <a:latin typeface="黑体" pitchFamily="2" charset="-122"/>
                <a:ea typeface="黑体" pitchFamily="2" charset="-122"/>
              </a:rPr>
              <a:t>由于专业细分，仪器设备的专业性很强，仪器设备又是分布在多个小房间（图</a:t>
            </a:r>
            <a:r>
              <a:rPr lang="en-US" altLang="zh-CN" smtClean="0">
                <a:latin typeface="黑体" pitchFamily="2" charset="-122"/>
                <a:ea typeface="黑体" pitchFamily="2" charset="-122"/>
              </a:rPr>
              <a:t>14</a:t>
            </a:r>
            <a:r>
              <a:rPr lang="zh-CN" altLang="zh-CN" smtClean="0">
                <a:latin typeface="黑体" pitchFamily="2" charset="-122"/>
                <a:ea typeface="黑体" pitchFamily="2" charset="-122"/>
              </a:rPr>
              <a:t>），专人管理，看上去能够很好地开展共享的资源不是很多。</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pPr algn="l" eaLnBrk="1" hangingPunct="1"/>
            <a:r>
              <a:rPr lang="en-US" altLang="zh-CN" smtClean="0">
                <a:latin typeface="黑体" pitchFamily="2" charset="-122"/>
                <a:ea typeface="黑体" pitchFamily="2" charset="-122"/>
              </a:rPr>
              <a:t>  </a:t>
            </a:r>
            <a:r>
              <a:rPr lang="zh-CN" altLang="zh-CN" smtClean="0">
                <a:latin typeface="黑体" pitchFamily="2" charset="-122"/>
                <a:ea typeface="黑体" pitchFamily="2" charset="-122"/>
              </a:rPr>
              <a:t>物理系</a:t>
            </a:r>
            <a:r>
              <a:rPr lang="en-US" altLang="zh-CN" smtClean="0">
                <a:latin typeface="黑体" pitchFamily="2" charset="-122"/>
                <a:ea typeface="黑体" pitchFamily="2" charset="-122"/>
              </a:rPr>
              <a:t> </a:t>
            </a:r>
            <a:r>
              <a:rPr lang="zh-CN" altLang="zh-CN" smtClean="0">
                <a:latin typeface="黑体" pitchFamily="2" charset="-122"/>
                <a:ea typeface="黑体" pitchFamily="2" charset="-122"/>
              </a:rPr>
              <a:t>机加工实验室</a:t>
            </a:r>
            <a:endParaRPr lang="zh-CN" altLang="en-US"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281463" y="11929"/>
            <a:ext cx="836683" cy="84305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6084"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高精度加工设备</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3</a:t>
            </a:r>
            <a:r>
              <a:rPr lang="zh-CN" altLang="zh-CN" smtClean="0">
                <a:latin typeface="黑体" pitchFamily="2" charset="-122"/>
                <a:ea typeface="黑体" pitchFamily="2" charset="-122"/>
              </a:rPr>
              <a:t>名技术人员提供加工服务，协助物理系的教授承担了一批有</a:t>
            </a:r>
            <a:r>
              <a:rPr lang="zh-CN" altLang="zh-CN" smtClean="0">
                <a:solidFill>
                  <a:srgbClr val="FF0000"/>
                </a:solidFill>
                <a:latin typeface="黑体" pitchFamily="2" charset="-122"/>
                <a:ea typeface="黑体" pitchFamily="2" charset="-122"/>
              </a:rPr>
              <a:t>高精度机加工</a:t>
            </a:r>
            <a:r>
              <a:rPr lang="zh-CN" altLang="zh-CN" smtClean="0">
                <a:latin typeface="黑体" pitchFamily="2" charset="-122"/>
                <a:ea typeface="黑体" pitchFamily="2" charset="-122"/>
              </a:rPr>
              <a:t>要求的科研项目和加工任务。</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考察模式</a:t>
            </a:r>
          </a:p>
        </p:txBody>
      </p:sp>
      <p:sp>
        <p:nvSpPr>
          <p:cNvPr id="6147"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定点考察</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深入了解学校的政策制度和规划、建设、效益评价的宏观措施，</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深入了解一部分典型的共享仪器平台的开放服务、运行维护、经费与人员管理的具体做法。</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面上考察</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从总体上调研了解情况</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 </a:t>
            </a:r>
            <a:r>
              <a:rPr lang="zh-CN" altLang="zh-CN" sz="3600" smtClean="0">
                <a:latin typeface="黑体" pitchFamily="2" charset="-122"/>
                <a:ea typeface="黑体" pitchFamily="2" charset="-122"/>
              </a:rPr>
              <a:t>马塞诸塞州绿色高性能计算中心</a:t>
            </a:r>
            <a:endParaRPr lang="zh-CN" altLang="en-US" sz="3600"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358214" y="0"/>
            <a:ext cx="785786" cy="792389"/>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7108" name="内容占位符 2"/>
          <p:cNvSpPr>
            <a:spLocks noGrp="1"/>
          </p:cNvSpPr>
          <p:nvPr>
            <p:ph idx="1"/>
          </p:nvPr>
        </p:nvSpPr>
        <p:spPr>
          <a:xfrm>
            <a:off x="323850" y="1196975"/>
            <a:ext cx="8215313" cy="5214938"/>
          </a:xfrm>
        </p:spPr>
        <p:txBody>
          <a:bodyPr/>
          <a:lstStyle/>
          <a:p>
            <a:pPr eaLnBrk="1" hangingPunct="1"/>
            <a:r>
              <a:rPr lang="zh-CN" altLang="zh-CN" sz="2400" smtClean="0">
                <a:latin typeface="黑体" pitchFamily="2" charset="-122"/>
                <a:ea typeface="黑体" pitchFamily="2" charset="-122"/>
              </a:rPr>
              <a:t>波士顿大学联合</a:t>
            </a:r>
            <a:r>
              <a:rPr lang="en-US" altLang="zh-CN" sz="2400" smtClean="0">
                <a:latin typeface="黑体" pitchFamily="2" charset="-122"/>
                <a:ea typeface="黑体" pitchFamily="2" charset="-122"/>
              </a:rPr>
              <a:t>Harvard</a:t>
            </a:r>
            <a:r>
              <a:rPr lang="zh-CN" altLang="zh-CN" sz="2400" smtClean="0">
                <a:latin typeface="黑体" pitchFamily="2" charset="-122"/>
                <a:ea typeface="黑体" pitchFamily="2" charset="-122"/>
              </a:rPr>
              <a:t>、</a:t>
            </a:r>
            <a:r>
              <a:rPr lang="en-US" altLang="zh-CN" sz="2400" smtClean="0">
                <a:latin typeface="黑体" pitchFamily="2" charset="-122"/>
                <a:ea typeface="黑体" pitchFamily="2" charset="-122"/>
              </a:rPr>
              <a:t>MIT</a:t>
            </a:r>
            <a:r>
              <a:rPr lang="zh-CN" altLang="zh-CN" sz="2400" smtClean="0">
                <a:latin typeface="黑体" pitchFamily="2" charset="-122"/>
                <a:ea typeface="黑体" pitchFamily="2" charset="-122"/>
              </a:rPr>
              <a:t>、</a:t>
            </a:r>
            <a:r>
              <a:rPr lang="en-US" altLang="zh-CN" sz="2400" smtClean="0">
                <a:latin typeface="黑体" pitchFamily="2" charset="-122"/>
                <a:ea typeface="黑体" pitchFamily="2" charset="-122"/>
              </a:rPr>
              <a:t>U.Mass</a:t>
            </a:r>
            <a:r>
              <a:rPr lang="zh-CN" altLang="zh-CN" sz="2400" smtClean="0">
                <a:latin typeface="黑体" pitchFamily="2" charset="-122"/>
                <a:ea typeface="黑体" pitchFamily="2" charset="-122"/>
              </a:rPr>
              <a:t>、</a:t>
            </a:r>
            <a:r>
              <a:rPr lang="en-US" altLang="zh-CN" sz="2400" smtClean="0">
                <a:latin typeface="黑体" pitchFamily="2" charset="-122"/>
                <a:ea typeface="黑体" pitchFamily="2" charset="-122"/>
              </a:rPr>
              <a:t>Northeastern</a:t>
            </a:r>
            <a:r>
              <a:rPr lang="zh-CN" altLang="zh-CN" sz="2400" smtClean="0">
                <a:latin typeface="黑体" pitchFamily="2" charset="-122"/>
                <a:ea typeface="黑体" pitchFamily="2" charset="-122"/>
              </a:rPr>
              <a:t>四所大学</a:t>
            </a:r>
            <a:r>
              <a:rPr lang="zh-CN" altLang="en-US" sz="2400" smtClean="0">
                <a:latin typeface="黑体" pitchFamily="2" charset="-122"/>
                <a:ea typeface="黑体" pitchFamily="2" charset="-122"/>
              </a:rPr>
              <a:t>（</a:t>
            </a:r>
            <a:r>
              <a:rPr lang="en-US" altLang="zh-CN" sz="2400" smtClean="0">
                <a:latin typeface="黑体" pitchFamily="2" charset="-122"/>
                <a:ea typeface="黑体" pitchFamily="2" charset="-122"/>
              </a:rPr>
              <a:t>5×10M$)</a:t>
            </a:r>
            <a:r>
              <a:rPr lang="zh-CN" altLang="zh-CN" sz="2400" smtClean="0">
                <a:latin typeface="黑体" pitchFamily="2" charset="-122"/>
                <a:ea typeface="黑体" pitchFamily="2" charset="-122"/>
              </a:rPr>
              <a:t>与麻省公共安全部等政府部门</a:t>
            </a:r>
            <a:r>
              <a:rPr lang="en-US" altLang="zh-CN" sz="2400" smtClean="0">
                <a:latin typeface="黑体" pitchFamily="2" charset="-122"/>
                <a:ea typeface="黑体" pitchFamily="2" charset="-122"/>
              </a:rPr>
              <a:t>(25M$)</a:t>
            </a:r>
            <a:r>
              <a:rPr lang="zh-CN" altLang="zh-CN" sz="2400" smtClean="0">
                <a:latin typeface="黑体" pitchFamily="2" charset="-122"/>
                <a:ea typeface="黑体" pitchFamily="2" charset="-122"/>
              </a:rPr>
              <a:t>以及</a:t>
            </a:r>
            <a:r>
              <a:rPr lang="en-US" altLang="zh-CN" sz="2400" smtClean="0">
                <a:latin typeface="黑体" pitchFamily="2" charset="-122"/>
                <a:ea typeface="黑体" pitchFamily="2" charset="-122"/>
              </a:rPr>
              <a:t>CISCO</a:t>
            </a:r>
            <a:r>
              <a:rPr lang="zh-CN" altLang="zh-CN" sz="2400" smtClean="0">
                <a:latin typeface="黑体" pitchFamily="2" charset="-122"/>
                <a:ea typeface="黑体" pitchFamily="2" charset="-122"/>
              </a:rPr>
              <a:t>、</a:t>
            </a:r>
            <a:r>
              <a:rPr lang="en-US" altLang="zh-CN" sz="2400" smtClean="0">
                <a:latin typeface="黑体" pitchFamily="2" charset="-122"/>
                <a:ea typeface="黑体" pitchFamily="2" charset="-122"/>
              </a:rPr>
              <a:t>EMC</a:t>
            </a:r>
            <a:r>
              <a:rPr lang="en-US" altLang="zh-CN" sz="2400" baseline="30000" smtClean="0">
                <a:latin typeface="黑体" pitchFamily="2" charset="-122"/>
                <a:ea typeface="黑体" pitchFamily="2" charset="-122"/>
              </a:rPr>
              <a:t>2</a:t>
            </a:r>
            <a:r>
              <a:rPr lang="zh-CN" altLang="zh-CN" sz="2400" smtClean="0">
                <a:latin typeface="黑体" pitchFamily="2" charset="-122"/>
                <a:ea typeface="黑体" pitchFamily="2" charset="-122"/>
              </a:rPr>
              <a:t>等企业</a:t>
            </a:r>
            <a:r>
              <a:rPr lang="en-US" altLang="zh-CN" sz="2400" smtClean="0">
                <a:latin typeface="黑体" pitchFamily="2" charset="-122"/>
                <a:ea typeface="黑体" pitchFamily="2" charset="-122"/>
              </a:rPr>
              <a:t>(25M$)</a:t>
            </a:r>
            <a:r>
              <a:rPr lang="zh-CN" altLang="zh-CN" sz="2400" smtClean="0">
                <a:latin typeface="黑体" pitchFamily="2" charset="-122"/>
                <a:ea typeface="黑体" pitchFamily="2" charset="-122"/>
              </a:rPr>
              <a:t>合作</a:t>
            </a:r>
            <a:r>
              <a:rPr lang="zh-CN" altLang="en-US" sz="2400" smtClean="0">
                <a:latin typeface="黑体" pitchFamily="2" charset="-122"/>
                <a:ea typeface="黑体" pitchFamily="2" charset="-122"/>
              </a:rPr>
              <a:t>，共</a:t>
            </a:r>
            <a:r>
              <a:rPr lang="en-US" altLang="zh-CN" sz="2400" smtClean="0">
                <a:latin typeface="黑体" pitchFamily="2" charset="-122"/>
                <a:ea typeface="黑体" pitchFamily="2" charset="-122"/>
              </a:rPr>
              <a:t>100M$</a:t>
            </a:r>
            <a:r>
              <a:rPr lang="zh-CN" altLang="en-US" sz="2400" smtClean="0">
                <a:latin typeface="黑体" pitchFamily="2" charset="-122"/>
                <a:ea typeface="黑体" pitchFamily="2" charset="-122"/>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468313" y="549275"/>
            <a:ext cx="8229600" cy="1143000"/>
          </a:xfrm>
        </p:spPr>
        <p:txBody>
          <a:bodyPr/>
          <a:lstStyle/>
          <a:p>
            <a:pPr algn="l" eaLnBrk="1" hangingPunct="1"/>
            <a:r>
              <a:rPr lang="en-US" altLang="zh-CN" sz="3600" smtClean="0">
                <a:latin typeface="黑体" pitchFamily="2" charset="-122"/>
                <a:ea typeface="黑体" pitchFamily="2" charset="-122"/>
              </a:rPr>
              <a:t> </a:t>
            </a:r>
            <a:r>
              <a:rPr lang="zh-CN" altLang="zh-CN" sz="3600" smtClean="0">
                <a:latin typeface="黑体" pitchFamily="2" charset="-122"/>
                <a:ea typeface="黑体" pitchFamily="2" charset="-122"/>
              </a:rPr>
              <a:t>马塞诸塞州绿色高性能计算中心</a:t>
            </a:r>
            <a:r>
              <a:rPr lang="en-US" altLang="zh-CN" sz="3600" smtClean="0">
                <a:latin typeface="黑体" pitchFamily="2" charset="-122"/>
                <a:ea typeface="黑体" pitchFamily="2" charset="-122"/>
              </a:rPr>
              <a:t/>
            </a:r>
            <a:br>
              <a:rPr lang="en-US" altLang="zh-CN" sz="3600" smtClean="0">
                <a:latin typeface="黑体" pitchFamily="2" charset="-122"/>
                <a:ea typeface="黑体" pitchFamily="2" charset="-122"/>
              </a:rPr>
            </a:br>
            <a:r>
              <a:rPr lang="en-US" sz="2400" smtClean="0">
                <a:latin typeface="黑体" pitchFamily="2" charset="-122"/>
                <a:ea typeface="黑体" pitchFamily="2" charset="-122"/>
                <a:hlinkClick r:id="rId2"/>
              </a:rPr>
              <a:t> </a:t>
            </a:r>
            <a:r>
              <a:rPr lang="en-US" altLang="zh-CN" sz="2400" smtClean="0">
                <a:latin typeface="黑体" pitchFamily="2" charset="-122"/>
                <a:ea typeface="黑体" pitchFamily="2" charset="-122"/>
                <a:hlinkClick r:id="rId2"/>
              </a:rPr>
              <a:t>Green High-Performance Computing Center</a:t>
            </a:r>
            <a:r>
              <a:rPr lang="en-US" altLang="zh-CN" sz="2400" smtClean="0">
                <a:latin typeface="黑体" pitchFamily="2" charset="-122"/>
                <a:ea typeface="黑体" pitchFamily="2" charset="-122"/>
              </a:rPr>
              <a:t> (GHPCC)</a:t>
            </a:r>
            <a:endParaRPr lang="zh-CN" altLang="en-US" sz="2400" smtClean="0">
              <a:latin typeface="黑体" pitchFamily="2" charset="-122"/>
              <a:ea typeface="黑体" pitchFamily="2" charset="-122"/>
            </a:endParaRPr>
          </a:p>
        </p:txBody>
      </p:sp>
      <p:pic>
        <p:nvPicPr>
          <p:cNvPr id="7" name="图片 6"/>
          <p:cNvPicPr>
            <a:picLocks noChangeAspect="1"/>
          </p:cNvPicPr>
          <p:nvPr/>
        </p:nvPicPr>
        <p:blipFill>
          <a:blip r:embed="rId3" cstate="print">
            <a:extLst>
              <a:ext uri="{28A0092B-C50C-407E-A947-70E740481C1C}"/>
            </a:extLst>
          </a:blip>
          <a:stretch>
            <a:fillRect/>
          </a:stretch>
        </p:blipFill>
        <p:spPr>
          <a:xfrm>
            <a:off x="8299943" y="-4693"/>
            <a:ext cx="853089" cy="86144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48132" name="内容占位符 2"/>
          <p:cNvSpPr>
            <a:spLocks noGrp="1"/>
          </p:cNvSpPr>
          <p:nvPr>
            <p:ph idx="1"/>
          </p:nvPr>
        </p:nvSpPr>
        <p:spPr>
          <a:xfrm>
            <a:off x="457200" y="1989138"/>
            <a:ext cx="8229600" cy="4137025"/>
          </a:xfrm>
        </p:spPr>
        <p:txBody>
          <a:bodyPr/>
          <a:lstStyle/>
          <a:p>
            <a:pPr eaLnBrk="1" hangingPunct="1"/>
            <a:r>
              <a:rPr lang="zh-CN" altLang="zh-CN" smtClean="0">
                <a:latin typeface="黑体" pitchFamily="2" charset="-122"/>
                <a:ea typeface="黑体" pitchFamily="2" charset="-122"/>
              </a:rPr>
              <a:t>房屋、电力和运行费用是建设高性能计算平台必须考虑的关键问题。</a:t>
            </a:r>
            <a:r>
              <a:rPr lang="en-US" altLang="zh-CN" smtClean="0">
                <a:latin typeface="黑体" pitchFamily="2" charset="-122"/>
                <a:ea typeface="黑体" pitchFamily="2" charset="-122"/>
              </a:rPr>
              <a:t>(25MW)</a:t>
            </a:r>
          </a:p>
          <a:p>
            <a:pPr eaLnBrk="1" hangingPunct="1"/>
            <a:r>
              <a:rPr lang="zh-CN" altLang="zh-CN" smtClean="0">
                <a:latin typeface="黑体" pitchFamily="2" charset="-122"/>
                <a:ea typeface="黑体" pitchFamily="2" charset="-122"/>
              </a:rPr>
              <a:t>共建</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建成后，波士顿大学负责管理，</a:t>
            </a:r>
            <a:r>
              <a:rPr lang="en-US" altLang="zh-CN" smtClean="0">
                <a:latin typeface="黑体" pitchFamily="2" charset="-122"/>
                <a:ea typeface="黑体" pitchFamily="2" charset="-122"/>
              </a:rPr>
              <a:t>5</a:t>
            </a:r>
            <a:r>
              <a:rPr lang="zh-CN" altLang="zh-CN" smtClean="0">
                <a:latin typeface="黑体" pitchFamily="2" charset="-122"/>
                <a:ea typeface="黑体" pitchFamily="2" charset="-122"/>
              </a:rPr>
              <a:t>所大学共享。运行维护费采取政府出一部分，</a:t>
            </a:r>
            <a:r>
              <a:rPr lang="en-US" altLang="zh-CN" smtClean="0">
                <a:latin typeface="黑体" pitchFamily="2" charset="-122"/>
                <a:ea typeface="黑体" pitchFamily="2" charset="-122"/>
              </a:rPr>
              <a:t>5</a:t>
            </a:r>
            <a:r>
              <a:rPr lang="zh-CN" altLang="zh-CN" smtClean="0">
                <a:latin typeface="黑体" pitchFamily="2" charset="-122"/>
                <a:ea typeface="黑体" pitchFamily="2" charset="-122"/>
              </a:rPr>
              <a:t>所大学平摊其余部分的方式筹措。</a:t>
            </a:r>
          </a:p>
          <a:p>
            <a:pPr eaLnBrk="1" hangingPunct="1"/>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布朗大学</a:t>
            </a:r>
          </a:p>
        </p:txBody>
      </p:sp>
      <p:pic>
        <p:nvPicPr>
          <p:cNvPr id="7" name="图片 6"/>
          <p:cNvPicPr>
            <a:picLocks noChangeAspect="1"/>
          </p:cNvPicPr>
          <p:nvPr/>
        </p:nvPicPr>
        <p:blipFill>
          <a:blip r:embed="rId2" cstate="print">
            <a:extLst>
              <a:ext uri="{28A0092B-C50C-407E-A947-70E740481C1C}"/>
            </a:extLst>
          </a:blip>
          <a:stretch>
            <a:fillRect/>
          </a:stretch>
        </p:blipFill>
        <p:spPr>
          <a:xfrm>
            <a:off x="8408334" y="251448"/>
            <a:ext cx="473833" cy="829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内容占位符 4"/>
          <p:cNvSpPr>
            <a:spLocks noGrp="1"/>
          </p:cNvSpPr>
          <p:nvPr>
            <p:ph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布朗大学</a:t>
            </a:r>
          </a:p>
        </p:txBody>
      </p:sp>
      <p:pic>
        <p:nvPicPr>
          <p:cNvPr id="7" name="图片 6"/>
          <p:cNvPicPr>
            <a:picLocks noChangeAspect="1"/>
          </p:cNvPicPr>
          <p:nvPr/>
        </p:nvPicPr>
        <p:blipFill>
          <a:blip r:embed="rId2" cstate="print">
            <a:extLst>
              <a:ext uri="{28A0092B-C50C-407E-A947-70E740481C1C}"/>
            </a:extLst>
          </a:blip>
          <a:stretch>
            <a:fillRect/>
          </a:stretch>
        </p:blipFill>
        <p:spPr>
          <a:xfrm>
            <a:off x="8401226" y="253828"/>
            <a:ext cx="478411" cy="8376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0180" name="内容占位符 2"/>
          <p:cNvSpPr>
            <a:spLocks noGrp="1"/>
          </p:cNvSpPr>
          <p:nvPr>
            <p:ph idx="1"/>
          </p:nvPr>
        </p:nvSpPr>
        <p:spPr>
          <a:xfrm>
            <a:off x="468313" y="1403350"/>
            <a:ext cx="8229600" cy="4525963"/>
          </a:xfrm>
        </p:spPr>
        <p:txBody>
          <a:bodyPr/>
          <a:lstStyle/>
          <a:p>
            <a:pPr eaLnBrk="1" hangingPunct="1"/>
            <a:r>
              <a:rPr lang="zh-CN" altLang="zh-CN" smtClean="0">
                <a:latin typeface="黑体" pitchFamily="2" charset="-122"/>
                <a:ea typeface="黑体" pitchFamily="2" charset="-122"/>
              </a:rPr>
              <a:t>学校创立于</a:t>
            </a:r>
            <a:r>
              <a:rPr lang="en-US" altLang="zh-CN" smtClean="0">
                <a:latin typeface="黑体" pitchFamily="2" charset="-122"/>
                <a:ea typeface="黑体" pitchFamily="2" charset="-122"/>
              </a:rPr>
              <a:t>1764</a:t>
            </a:r>
            <a:r>
              <a:rPr lang="zh-CN" altLang="zh-CN" smtClean="0">
                <a:latin typeface="黑体" pitchFamily="2" charset="-122"/>
                <a:ea typeface="黑体" pitchFamily="2" charset="-122"/>
              </a:rPr>
              <a:t>年，规模不大，只有</a:t>
            </a:r>
            <a:r>
              <a:rPr lang="en-US" altLang="zh-CN" smtClean="0">
                <a:latin typeface="黑体" pitchFamily="2" charset="-122"/>
                <a:ea typeface="黑体" pitchFamily="2" charset="-122"/>
              </a:rPr>
              <a:t>8</a:t>
            </a:r>
            <a:r>
              <a:rPr lang="zh-CN" altLang="zh-CN" smtClean="0">
                <a:latin typeface="黑体" pitchFamily="2" charset="-122"/>
                <a:ea typeface="黑体" pitchFamily="2" charset="-122"/>
              </a:rPr>
              <a:t>千学生（</a:t>
            </a:r>
            <a:r>
              <a:rPr lang="en-US" altLang="zh-CN" smtClean="0">
                <a:latin typeface="黑体" pitchFamily="2" charset="-122"/>
                <a:ea typeface="黑体" pitchFamily="2" charset="-122"/>
              </a:rPr>
              <a:t>6</a:t>
            </a:r>
            <a:r>
              <a:rPr lang="zh-CN" altLang="zh-CN" smtClean="0">
                <a:latin typeface="黑体" pitchFamily="2" charset="-122"/>
                <a:ea typeface="黑体" pitchFamily="2" charset="-122"/>
              </a:rPr>
              <a:t>千本，</a:t>
            </a:r>
            <a:r>
              <a:rPr lang="en-US" altLang="zh-CN" smtClean="0">
                <a:latin typeface="黑体" pitchFamily="2" charset="-122"/>
                <a:ea typeface="黑体" pitchFamily="2" charset="-122"/>
              </a:rPr>
              <a:t>2</a:t>
            </a:r>
            <a:r>
              <a:rPr lang="zh-CN" altLang="zh-CN" smtClean="0">
                <a:latin typeface="黑体" pitchFamily="2" charset="-122"/>
                <a:ea typeface="黑体" pitchFamily="2" charset="-122"/>
              </a:rPr>
              <a:t>千研），</a:t>
            </a:r>
            <a:r>
              <a:rPr lang="en-US" altLang="zh-CN" smtClean="0">
                <a:latin typeface="黑体" pitchFamily="2" charset="-122"/>
                <a:ea typeface="黑体" pitchFamily="2" charset="-122"/>
              </a:rPr>
              <a:t>4500</a:t>
            </a:r>
            <a:r>
              <a:rPr lang="zh-CN" altLang="zh-CN" smtClean="0">
                <a:latin typeface="黑体" pitchFamily="2" charset="-122"/>
                <a:ea typeface="黑体" pitchFamily="2" charset="-122"/>
              </a:rPr>
              <a:t>多教职工，其中教师不到</a:t>
            </a:r>
            <a:r>
              <a:rPr lang="en-US" altLang="zh-CN" smtClean="0">
                <a:latin typeface="黑体" pitchFamily="2" charset="-122"/>
                <a:ea typeface="黑体" pitchFamily="2" charset="-122"/>
              </a:rPr>
              <a:t>700</a:t>
            </a:r>
            <a:r>
              <a:rPr lang="zh-CN" altLang="zh-CN" smtClean="0">
                <a:latin typeface="黑体" pitchFamily="2" charset="-122"/>
                <a:ea typeface="黑体" pitchFamily="2" charset="-122"/>
              </a:rPr>
              <a:t>人。</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校园美丽，富有历史文化气息</a:t>
            </a:r>
            <a:r>
              <a:rPr lang="zh-CN" altLang="en-US" smtClean="0">
                <a:latin typeface="黑体" pitchFamily="2" charset="-122"/>
                <a:ea typeface="黑体" pitchFamily="2" charset="-122"/>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布朗大学</a:t>
            </a:r>
          </a:p>
        </p:txBody>
      </p:sp>
      <p:pic>
        <p:nvPicPr>
          <p:cNvPr id="7" name="图片 6"/>
          <p:cNvPicPr>
            <a:picLocks noChangeAspect="1"/>
          </p:cNvPicPr>
          <p:nvPr/>
        </p:nvPicPr>
        <p:blipFill>
          <a:blip r:embed="rId2" cstate="print">
            <a:extLst>
              <a:ext uri="{28A0092B-C50C-407E-A947-70E740481C1C}"/>
            </a:extLst>
          </a:blip>
          <a:stretch>
            <a:fillRect/>
          </a:stretch>
        </p:blipFill>
        <p:spPr>
          <a:xfrm>
            <a:off x="8440319" y="240438"/>
            <a:ext cx="453232" cy="7934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内容占位符 2"/>
          <p:cNvSpPr>
            <a:spLocks noGrp="1"/>
          </p:cNvSpPr>
          <p:nvPr>
            <p:ph idx="1"/>
          </p:nvPr>
        </p:nvSpPr>
        <p:spPr>
          <a:xfrm>
            <a:off x="468313" y="1403350"/>
            <a:ext cx="8229600" cy="4525963"/>
          </a:xfrm>
        </p:spPr>
        <p:txBody>
          <a:bodyPr rtlCol="0">
            <a:normAutofit fontScale="92500"/>
          </a:bodyPr>
          <a:lstStyle/>
          <a:p>
            <a:pPr eaLnBrk="1" fontAlgn="auto" hangingPunct="1">
              <a:spcAft>
                <a:spcPts val="0"/>
              </a:spcAft>
              <a:buFont typeface="Arial" pitchFamily="34" charset="0"/>
              <a:buChar char="•"/>
              <a:defRPr/>
            </a:pPr>
            <a:r>
              <a:rPr lang="zh-CN" altLang="zh-CN" dirty="0"/>
              <a:t>作为一所私立大学，布朗大学不能从政府获得教学经费，但可以通过项目申请从联邦的</a:t>
            </a:r>
            <a:r>
              <a:rPr lang="zh-CN" altLang="zh-CN" dirty="0">
                <a:solidFill>
                  <a:srgbClr val="FF0000"/>
                </a:solidFill>
              </a:rPr>
              <a:t>健康基金</a:t>
            </a:r>
            <a:r>
              <a:rPr lang="zh-CN" altLang="zh-CN" dirty="0"/>
              <a:t>、</a:t>
            </a:r>
            <a:r>
              <a:rPr lang="zh-CN" altLang="zh-CN" dirty="0">
                <a:solidFill>
                  <a:srgbClr val="FF0000"/>
                </a:solidFill>
              </a:rPr>
              <a:t>自然科学基金</a:t>
            </a:r>
            <a:r>
              <a:rPr lang="zh-CN" altLang="zh-CN" dirty="0"/>
              <a:t>以及地方政府的研究项目中</a:t>
            </a:r>
            <a:r>
              <a:rPr lang="zh-CN" altLang="zh-CN" dirty="0">
                <a:solidFill>
                  <a:srgbClr val="FF0000"/>
                </a:solidFill>
              </a:rPr>
              <a:t>申请经费</a:t>
            </a:r>
            <a:r>
              <a:rPr lang="zh-CN" altLang="zh-CN" dirty="0"/>
              <a:t>，都是竞争性申请</a:t>
            </a:r>
            <a:r>
              <a:rPr lang="zh-CN" altLang="zh-CN" dirty="0" smtClean="0"/>
              <a:t>。</a:t>
            </a:r>
            <a:endParaRPr lang="en-US" altLang="zh-CN" dirty="0"/>
          </a:p>
          <a:p>
            <a:pPr eaLnBrk="1" fontAlgn="auto" hangingPunct="1">
              <a:spcAft>
                <a:spcPts val="0"/>
              </a:spcAft>
              <a:buFont typeface="Arial" pitchFamily="34" charset="0"/>
              <a:buChar char="•"/>
              <a:defRPr/>
            </a:pPr>
            <a:r>
              <a:rPr lang="zh-CN" altLang="zh-CN" dirty="0" smtClean="0"/>
              <a:t>布</a:t>
            </a:r>
            <a:r>
              <a:rPr lang="zh-CN" altLang="zh-CN" dirty="0"/>
              <a:t>朗大学的经费有</a:t>
            </a:r>
            <a:r>
              <a:rPr lang="en-US" altLang="zh-CN" dirty="0"/>
              <a:t>70%</a:t>
            </a:r>
            <a:r>
              <a:rPr lang="zh-CN" altLang="zh-CN" dirty="0"/>
              <a:t>是通过这些项目从政府获得的，申请的成功率大约</a:t>
            </a:r>
            <a:r>
              <a:rPr lang="en-US" altLang="zh-CN" dirty="0">
                <a:solidFill>
                  <a:srgbClr val="FF0000"/>
                </a:solidFill>
              </a:rPr>
              <a:t>25%</a:t>
            </a:r>
            <a:r>
              <a:rPr lang="zh-CN" altLang="zh-CN" dirty="0"/>
              <a:t>，高于</a:t>
            </a:r>
            <a:r>
              <a:rPr lang="en-US" altLang="zh-CN" dirty="0"/>
              <a:t>20%</a:t>
            </a:r>
            <a:r>
              <a:rPr lang="zh-CN" altLang="zh-CN" dirty="0"/>
              <a:t>的平均成功率</a:t>
            </a:r>
            <a:r>
              <a:rPr lang="zh-CN" altLang="zh-CN" dirty="0" smtClean="0"/>
              <a:t>。</a:t>
            </a:r>
            <a:endParaRPr lang="en-US" altLang="zh-CN" dirty="0" smtClean="0"/>
          </a:p>
          <a:p>
            <a:pPr eaLnBrk="1" fontAlgn="auto" hangingPunct="1">
              <a:spcAft>
                <a:spcPts val="0"/>
              </a:spcAft>
              <a:buFont typeface="Arial" pitchFamily="34" charset="0"/>
              <a:buChar char="•"/>
              <a:defRPr/>
            </a:pPr>
            <a:r>
              <a:rPr lang="zh-CN" altLang="zh-CN" dirty="0" smtClean="0"/>
              <a:t>布</a:t>
            </a:r>
            <a:r>
              <a:rPr lang="zh-CN" altLang="zh-CN" dirty="0"/>
              <a:t>朗大学可以从项目机构获得</a:t>
            </a:r>
            <a:r>
              <a:rPr lang="en-US" altLang="zh-CN" dirty="0">
                <a:solidFill>
                  <a:srgbClr val="FF0000"/>
                </a:solidFill>
              </a:rPr>
              <a:t>62.5%</a:t>
            </a:r>
            <a:r>
              <a:rPr lang="zh-CN" altLang="zh-CN" dirty="0" smtClean="0"/>
              <a:t>的</a:t>
            </a:r>
            <a:r>
              <a:rPr lang="en-US" altLang="zh-CN" dirty="0" smtClean="0"/>
              <a:t>overhead</a:t>
            </a:r>
            <a:r>
              <a:rPr lang="zh-CN" altLang="zh-CN" dirty="0"/>
              <a:t>，用于行政管理和设施运行。</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布朗</a:t>
            </a:r>
            <a:r>
              <a:rPr lang="zh-CN" altLang="zh-CN" sz="3600" smtClean="0">
                <a:latin typeface="黑体" pitchFamily="2" charset="-122"/>
                <a:ea typeface="黑体" pitchFamily="2" charset="-122"/>
              </a:rPr>
              <a:t>平台的运行管理</a:t>
            </a:r>
            <a:endParaRPr lang="zh-CN" altLang="en-US" sz="3600"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558784" y="199968"/>
            <a:ext cx="376930" cy="659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2228" name="内容占位符 3"/>
          <p:cNvPicPr>
            <a:picLocks noGrp="1" noChangeAspect="1"/>
          </p:cNvPicPr>
          <p:nvPr>
            <p:ph idx="1"/>
          </p:nvPr>
        </p:nvPicPr>
        <p:blipFill>
          <a:blip r:embed="rId3" cstate="print"/>
          <a:srcRect/>
          <a:stretch>
            <a:fillRect/>
          </a:stretch>
        </p:blipFill>
        <p:spPr>
          <a:xfrm>
            <a:off x="1189038" y="1403350"/>
            <a:ext cx="6788150" cy="45259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pPr algn="l" eaLnBrk="1" hangingPunct="1"/>
            <a:r>
              <a:rPr lang="zh-CN" altLang="zh-CN" sz="3600" smtClean="0">
                <a:latin typeface="黑体" pitchFamily="2" charset="-122"/>
                <a:ea typeface="黑体" pitchFamily="2" charset="-122"/>
              </a:rPr>
              <a:t>生物系公共服务平台</a:t>
            </a:r>
            <a:r>
              <a:rPr lang="zh-CN" altLang="en-US" sz="3600" smtClean="0">
                <a:solidFill>
                  <a:srgbClr val="FF0000"/>
                </a:solidFill>
                <a:latin typeface="黑体" pitchFamily="2" charset="-122"/>
                <a:ea typeface="黑体" pitchFamily="2" charset="-122"/>
              </a:rPr>
              <a:t>费用核算</a:t>
            </a:r>
          </a:p>
        </p:txBody>
      </p:sp>
      <p:pic>
        <p:nvPicPr>
          <p:cNvPr id="7" name="图片 6"/>
          <p:cNvPicPr>
            <a:picLocks noChangeAspect="1"/>
          </p:cNvPicPr>
          <p:nvPr/>
        </p:nvPicPr>
        <p:blipFill>
          <a:blip r:embed="rId2" cstate="print">
            <a:extLst>
              <a:ext uri="{28A0092B-C50C-407E-A947-70E740481C1C}"/>
            </a:extLst>
          </a:blip>
          <a:stretch>
            <a:fillRect/>
          </a:stretch>
        </p:blipFill>
        <p:spPr>
          <a:xfrm>
            <a:off x="8369240" y="264838"/>
            <a:ext cx="499013" cy="873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3252"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因为很多仪器不太好登记机时，为了合理收费，设计了一个公式计算用户在每台仪器上的分摊费用。</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研究组在某台仪器上分摊的费用＝总费用×研究组使用因子</a:t>
            </a:r>
            <a:r>
              <a:rPr lang="en-US" altLang="zh-CN" smtClean="0">
                <a:latin typeface="黑体" pitchFamily="2" charset="-122"/>
                <a:ea typeface="黑体" pitchFamily="2" charset="-122"/>
              </a:rPr>
              <a:t>/</a:t>
            </a:r>
            <a:r>
              <a:rPr lang="zh-CN" altLang="zh-CN" smtClean="0">
                <a:latin typeface="黑体" pitchFamily="2" charset="-122"/>
                <a:ea typeface="黑体" pitchFamily="2" charset="-122"/>
              </a:rPr>
              <a:t>所有研究组在该仪器上的使用因子总和</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pPr algn="l" eaLnBrk="1" hangingPunct="1"/>
            <a:r>
              <a:rPr lang="zh-CN" altLang="zh-CN" sz="3600" smtClean="0">
                <a:latin typeface="黑体" pitchFamily="2" charset="-122"/>
                <a:ea typeface="黑体" pitchFamily="2" charset="-122"/>
              </a:rPr>
              <a:t>生物系公共服务平台</a:t>
            </a:r>
            <a:r>
              <a:rPr lang="zh-CN" altLang="en-US" sz="3600" smtClean="0">
                <a:solidFill>
                  <a:srgbClr val="FF0000"/>
                </a:solidFill>
                <a:latin typeface="黑体" pitchFamily="2" charset="-122"/>
                <a:ea typeface="黑体" pitchFamily="2" charset="-122"/>
              </a:rPr>
              <a:t>费用核算</a:t>
            </a:r>
            <a:endParaRPr lang="zh-CN" altLang="en-US" sz="3600"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558784" y="199968"/>
            <a:ext cx="376930" cy="659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4276" name="内容占位符 2"/>
          <p:cNvSpPr>
            <a:spLocks noGrp="1"/>
          </p:cNvSpPr>
          <p:nvPr>
            <p:ph idx="1"/>
          </p:nvPr>
        </p:nvSpPr>
        <p:spPr>
          <a:xfrm>
            <a:off x="468313" y="1196975"/>
            <a:ext cx="8229600" cy="4525963"/>
          </a:xfrm>
        </p:spPr>
        <p:txBody>
          <a:bodyPr/>
          <a:lstStyle/>
          <a:p>
            <a:pPr eaLnBrk="1" hangingPunct="1"/>
            <a:r>
              <a:rPr lang="zh-CN" altLang="zh-CN" sz="2000" smtClean="0">
                <a:latin typeface="黑体" pitchFamily="2" charset="-122"/>
                <a:ea typeface="黑体" pitchFamily="2" charset="-122"/>
              </a:rPr>
              <a:t>有的仪器有主要用户，有小用户，则主要用户承担主要费用，剩下的用户按公式计算分摊。下表是该平台部分仪器费用分摊的情况。</a:t>
            </a:r>
          </a:p>
        </p:txBody>
      </p:sp>
      <p:pic>
        <p:nvPicPr>
          <p:cNvPr id="7170" name="Picture 2"/>
          <p:cNvPicPr>
            <a:picLocks noChangeAspect="1" noChangeArrowheads="1"/>
          </p:cNvPicPr>
          <p:nvPr/>
        </p:nvPicPr>
        <p:blipFill>
          <a:blip r:embed="rId3" cstate="print"/>
          <a:srcRect/>
          <a:stretch>
            <a:fillRect/>
          </a:stretch>
        </p:blipFill>
        <p:spPr bwMode="auto">
          <a:xfrm>
            <a:off x="539750" y="1916113"/>
            <a:ext cx="7848600" cy="4443412"/>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pPr algn="l" eaLnBrk="1" hangingPunct="1"/>
            <a:r>
              <a:rPr lang="zh-CN" altLang="zh-CN" sz="3600" smtClean="0">
                <a:latin typeface="黑体" pitchFamily="2" charset="-122"/>
                <a:ea typeface="黑体" pitchFamily="2" charset="-122"/>
              </a:rPr>
              <a:t>分析测试服务</a:t>
            </a:r>
            <a:r>
              <a:rPr lang="zh-CN" altLang="en-US" sz="3600" smtClean="0">
                <a:latin typeface="黑体" pitchFamily="2" charset="-122"/>
                <a:ea typeface="黑体" pitchFamily="2" charset="-122"/>
              </a:rPr>
              <a:t>平台</a:t>
            </a:r>
            <a:r>
              <a:rPr lang="zh-CN" altLang="en-US" sz="3600" smtClean="0">
                <a:solidFill>
                  <a:srgbClr val="FF0000"/>
                </a:solidFill>
                <a:latin typeface="黑体" pitchFamily="2" charset="-122"/>
                <a:ea typeface="黑体" pitchFamily="2" charset="-122"/>
              </a:rPr>
              <a:t>费用核算</a:t>
            </a:r>
            <a:endParaRPr lang="zh-CN" altLang="en-US" sz="3600" smtClean="0">
              <a:latin typeface="黑体" pitchFamily="2" charset="-122"/>
              <a:ea typeface="黑体" pitchFamily="2" charset="-122"/>
            </a:endParaRPr>
          </a:p>
        </p:txBody>
      </p:sp>
      <p:sp>
        <p:nvSpPr>
          <p:cNvPr id="55299"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平台上主要是电镜等大型仪器设备，按机时收费的方式开展服务。</a:t>
            </a:r>
            <a:endParaRPr lang="en-US" altLang="zh-CN" smtClean="0">
              <a:latin typeface="华文楷体" pitchFamily="2" charset="-122"/>
              <a:ea typeface="华文楷体" pitchFamily="2" charset="-122"/>
            </a:endParaRPr>
          </a:p>
          <a:p>
            <a:pPr eaLnBrk="1" hangingPunct="1"/>
            <a:r>
              <a:rPr lang="zh-CN" altLang="zh-CN" smtClean="0">
                <a:latin typeface="华文楷体" pitchFamily="2" charset="-122"/>
                <a:ea typeface="华文楷体" pitchFamily="2" charset="-122"/>
              </a:rPr>
              <a:t>例如，</a:t>
            </a:r>
            <a:r>
              <a:rPr lang="en-US" altLang="zh-CN" smtClean="0">
                <a:latin typeface="华文楷体" pitchFamily="2" charset="-122"/>
                <a:ea typeface="华文楷体" pitchFamily="2" charset="-122"/>
              </a:rPr>
              <a:t>4</a:t>
            </a:r>
            <a:r>
              <a:rPr lang="zh-CN" altLang="zh-CN" smtClean="0">
                <a:latin typeface="华文楷体" pitchFamily="2" charset="-122"/>
                <a:ea typeface="华文楷体" pitchFamily="2" charset="-122"/>
              </a:rPr>
              <a:t>台电镜收费标准大约是</a:t>
            </a:r>
            <a:r>
              <a:rPr lang="en-US" altLang="zh-CN" smtClean="0">
                <a:latin typeface="华文楷体" pitchFamily="2" charset="-122"/>
                <a:ea typeface="华文楷体" pitchFamily="2" charset="-122"/>
              </a:rPr>
              <a:t>50</a:t>
            </a:r>
            <a:r>
              <a:rPr lang="zh-CN" altLang="zh-CN" smtClean="0">
                <a:latin typeface="华文楷体" pitchFamily="2" charset="-122"/>
                <a:ea typeface="华文楷体" pitchFamily="2" charset="-122"/>
              </a:rPr>
              <a:t>美圆</a:t>
            </a:r>
            <a:r>
              <a:rPr lang="en-US" altLang="zh-CN" smtClean="0">
                <a:latin typeface="华文楷体" pitchFamily="2" charset="-122"/>
                <a:ea typeface="华文楷体" pitchFamily="2" charset="-122"/>
              </a:rPr>
              <a:t>/</a:t>
            </a:r>
            <a:r>
              <a:rPr lang="zh-CN" altLang="zh-CN" smtClean="0">
                <a:latin typeface="华文楷体" pitchFamily="2" charset="-122"/>
                <a:ea typeface="华文楷体" pitchFamily="2" charset="-122"/>
              </a:rPr>
              <a:t>小时。每年进行财务核算，确定下一年度的收费标准：上一年总的花费</a:t>
            </a:r>
            <a:r>
              <a:rPr lang="en-US" altLang="zh-CN" smtClean="0">
                <a:latin typeface="华文楷体" pitchFamily="2" charset="-122"/>
                <a:ea typeface="华文楷体" pitchFamily="2" charset="-122"/>
              </a:rPr>
              <a:t>/</a:t>
            </a:r>
            <a:r>
              <a:rPr lang="zh-CN" altLang="zh-CN" smtClean="0">
                <a:latin typeface="华文楷体" pitchFamily="2" charset="-122"/>
                <a:ea typeface="华文楷体" pitchFamily="2" charset="-122"/>
              </a:rPr>
              <a:t>总机时数</a:t>
            </a:r>
            <a:r>
              <a:rPr lang="en-US" altLang="zh-CN" smtClean="0">
                <a:latin typeface="华文楷体" pitchFamily="2" charset="-122"/>
                <a:ea typeface="华文楷体" pitchFamily="2" charset="-122"/>
              </a:rPr>
              <a:t>=</a:t>
            </a:r>
            <a:r>
              <a:rPr lang="zh-CN" altLang="zh-CN" smtClean="0">
                <a:latin typeface="华文楷体" pitchFamily="2" charset="-122"/>
                <a:ea typeface="华文楷体" pitchFamily="2" charset="-122"/>
              </a:rPr>
              <a:t>今年的单价。</a:t>
            </a:r>
            <a:endParaRPr lang="en-US" altLang="zh-CN" smtClean="0">
              <a:latin typeface="华文楷体" pitchFamily="2" charset="-122"/>
              <a:ea typeface="华文楷体" pitchFamily="2" charset="-122"/>
            </a:endParaRPr>
          </a:p>
          <a:p>
            <a:pPr eaLnBrk="1" hangingPunct="1"/>
            <a:r>
              <a:rPr lang="zh-CN" altLang="zh-CN" smtClean="0">
                <a:latin typeface="黑体" pitchFamily="2" charset="-122"/>
                <a:ea typeface="黑体" pitchFamily="2" charset="-122"/>
              </a:rPr>
              <a:t>收费只考虑运行费，学校不为这个平台提供运行费补贴。</a:t>
            </a:r>
          </a:p>
        </p:txBody>
      </p:sp>
      <p:pic>
        <p:nvPicPr>
          <p:cNvPr id="7" name="图片 6"/>
          <p:cNvPicPr>
            <a:picLocks noChangeAspect="1"/>
          </p:cNvPicPr>
          <p:nvPr/>
        </p:nvPicPr>
        <p:blipFill>
          <a:blip r:embed="rId2" cstate="print">
            <a:extLst>
              <a:ext uri="{28A0092B-C50C-407E-A947-70E740481C1C}"/>
            </a:extLst>
          </a:blip>
          <a:stretch>
            <a:fillRect/>
          </a:stretch>
        </p:blipFill>
        <p:spPr>
          <a:xfrm>
            <a:off x="8479413" y="227047"/>
            <a:ext cx="428052" cy="749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BioMed</a:t>
            </a:r>
            <a:r>
              <a:rPr lang="zh-CN" altLang="zh-CN" sz="3600" smtClean="0">
                <a:latin typeface="黑体" pitchFamily="2" charset="-122"/>
                <a:ea typeface="黑体" pitchFamily="2" charset="-122"/>
              </a:rPr>
              <a:t>共享资源平台</a:t>
            </a:r>
            <a:endParaRPr lang="zh-CN" altLang="en-US" sz="3600" smtClean="0">
              <a:latin typeface="黑体" pitchFamily="2" charset="-122"/>
              <a:ea typeface="黑体" pitchFamily="2" charset="-122"/>
            </a:endParaRPr>
          </a:p>
        </p:txBody>
      </p:sp>
      <p:sp>
        <p:nvSpPr>
          <p:cNvPr id="56323"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贵重仪器设备，提供网站预约服务。</a:t>
            </a:r>
            <a:endParaRPr lang="en-US" altLang="zh-CN" smtClean="0">
              <a:latin typeface="黑体" pitchFamily="2" charset="-122"/>
              <a:ea typeface="黑体" pitchFamily="2" charset="-122"/>
            </a:endParaRPr>
          </a:p>
          <a:p>
            <a:pPr eaLnBrk="1" hangingPunct="1"/>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收费标准</a:t>
            </a:r>
            <a:r>
              <a:rPr lang="en-US" altLang="zh-CN" smtClean="0">
                <a:latin typeface="黑体" pitchFamily="2" charset="-122"/>
                <a:ea typeface="黑体" pitchFamily="2" charset="-122"/>
              </a:rPr>
              <a:t>=</a:t>
            </a:r>
            <a:r>
              <a:rPr lang="zh-CN" altLang="zh-CN" smtClean="0">
                <a:latin typeface="黑体" pitchFamily="2" charset="-122"/>
                <a:ea typeface="黑体" pitchFamily="2" charset="-122"/>
              </a:rPr>
              <a:t>（直接成本－收到的资助）</a:t>
            </a:r>
            <a:r>
              <a:rPr lang="en-US" altLang="zh-CN" smtClean="0">
                <a:latin typeface="黑体" pitchFamily="2" charset="-122"/>
                <a:ea typeface="黑体" pitchFamily="2" charset="-122"/>
              </a:rPr>
              <a:t>/</a:t>
            </a:r>
            <a:r>
              <a:rPr lang="zh-CN" altLang="zh-CN" smtClean="0">
                <a:latin typeface="黑体" pitchFamily="2" charset="-122"/>
                <a:ea typeface="黑体" pitchFamily="2" charset="-122"/>
              </a:rPr>
              <a:t>样品数＋均摊费用</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eaLnBrk="1" hangingPunct="1"/>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平台由若干小平台组成，每个小平台</a:t>
            </a:r>
            <a:r>
              <a:rPr lang="en-US" altLang="zh-CN" smtClean="0">
                <a:latin typeface="黑体" pitchFamily="2" charset="-122"/>
                <a:ea typeface="黑体" pitchFamily="2" charset="-122"/>
              </a:rPr>
              <a:t>2-3</a:t>
            </a:r>
            <a:r>
              <a:rPr lang="zh-CN" altLang="zh-CN" smtClean="0">
                <a:latin typeface="黑体" pitchFamily="2" charset="-122"/>
                <a:ea typeface="黑体" pitchFamily="2" charset="-122"/>
              </a:rPr>
              <a:t>个技师，整个技术队伍基本稳定</a:t>
            </a:r>
            <a:r>
              <a:rPr lang="zh-CN" altLang="en-US" smtClean="0">
                <a:latin typeface="黑体" pitchFamily="2" charset="-122"/>
                <a:ea typeface="黑体" pitchFamily="2" charset="-122"/>
              </a:rPr>
              <a:t>。</a:t>
            </a:r>
            <a:endParaRPr lang="zh-CN" altLang="zh-CN" smtClean="0">
              <a:latin typeface="黑体" pitchFamily="2" charset="-122"/>
              <a:ea typeface="黑体" pitchFamily="2" charset="-122"/>
            </a:endParaRPr>
          </a:p>
        </p:txBody>
      </p:sp>
      <p:pic>
        <p:nvPicPr>
          <p:cNvPr id="7" name="图片 6"/>
          <p:cNvPicPr>
            <a:picLocks noChangeAspect="1"/>
          </p:cNvPicPr>
          <p:nvPr/>
        </p:nvPicPr>
        <p:blipFill>
          <a:blip r:embed="rId2" cstate="print">
            <a:extLst>
              <a:ext uri="{28A0092B-C50C-407E-A947-70E740481C1C}"/>
            </a:extLst>
          </a:blip>
          <a:stretch>
            <a:fillRect/>
          </a:stretch>
        </p:blipFill>
        <p:spPr>
          <a:xfrm>
            <a:off x="8479413" y="227047"/>
            <a:ext cx="428052" cy="749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目标</a:t>
            </a:r>
            <a:endParaRPr lang="zh-CN" altLang="en-US" smtClean="0">
              <a:latin typeface="黑体" pitchFamily="2" charset="-122"/>
              <a:ea typeface="黑体" pitchFamily="2" charset="-122"/>
            </a:endParaRPr>
          </a:p>
        </p:txBody>
      </p:sp>
      <p:sp>
        <p:nvSpPr>
          <p:cNvPr id="7171"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在学校层面工作的了解开放共享的理念与措施</a:t>
            </a:r>
          </a:p>
          <a:p>
            <a:pPr lvl="1" eaLnBrk="1" hangingPunct="1"/>
            <a:r>
              <a:rPr lang="zh-CN" altLang="zh-CN" smtClean="0">
                <a:latin typeface="黑体" pitchFamily="2" charset="-122"/>
                <a:ea typeface="黑体" pitchFamily="2" charset="-122"/>
              </a:rPr>
              <a:t>开放共享的理念与政策措施</a:t>
            </a:r>
          </a:p>
          <a:p>
            <a:pPr lvl="1" eaLnBrk="1" hangingPunct="1"/>
            <a:r>
              <a:rPr lang="zh-CN" altLang="zh-CN" smtClean="0">
                <a:latin typeface="黑体" pitchFamily="2" charset="-122"/>
                <a:ea typeface="黑体" pitchFamily="2" charset="-122"/>
              </a:rPr>
              <a:t>规划建设的办法</a:t>
            </a:r>
          </a:p>
          <a:p>
            <a:pPr lvl="1" eaLnBrk="1" hangingPunct="1"/>
            <a:r>
              <a:rPr lang="zh-CN" altLang="zh-CN" smtClean="0">
                <a:latin typeface="黑体" pitchFamily="2" charset="-122"/>
                <a:ea typeface="黑体" pitchFamily="2" charset="-122"/>
              </a:rPr>
              <a:t>激励与制约机制</a:t>
            </a:r>
          </a:p>
          <a:p>
            <a:pPr lvl="1" eaLnBrk="1" hangingPunct="1"/>
            <a:r>
              <a:rPr lang="zh-CN" altLang="zh-CN" smtClean="0">
                <a:latin typeface="黑体" pitchFamily="2" charset="-122"/>
                <a:ea typeface="黑体" pitchFamily="2" charset="-122"/>
              </a:rPr>
              <a:t>技术队伍建设措施</a:t>
            </a:r>
          </a:p>
          <a:p>
            <a:pPr eaLnBrk="1" hangingPunct="1"/>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BioMed</a:t>
            </a:r>
            <a:r>
              <a:rPr lang="zh-CN" altLang="zh-CN" sz="3600" smtClean="0">
                <a:latin typeface="黑体" pitchFamily="2" charset="-122"/>
                <a:ea typeface="黑体" pitchFamily="2" charset="-122"/>
              </a:rPr>
              <a:t>共享资源平台</a:t>
            </a:r>
            <a:endParaRPr lang="zh-CN" altLang="en-US" sz="3600" smtClean="0">
              <a:latin typeface="黑体" pitchFamily="2" charset="-122"/>
              <a:ea typeface="黑体" pitchFamily="2" charset="-122"/>
            </a:endParaRPr>
          </a:p>
        </p:txBody>
      </p:sp>
      <p:sp>
        <p:nvSpPr>
          <p:cNvPr id="57347"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收入的</a:t>
            </a:r>
            <a:r>
              <a:rPr lang="en-US" altLang="zh-CN" smtClean="0">
                <a:latin typeface="黑体" pitchFamily="2" charset="-122"/>
                <a:ea typeface="黑体" pitchFamily="2" charset="-122"/>
              </a:rPr>
              <a:t>56%</a:t>
            </a:r>
            <a:r>
              <a:rPr lang="zh-CN" altLang="zh-CN" smtClean="0">
                <a:latin typeface="黑体" pitchFamily="2" charset="-122"/>
                <a:ea typeface="黑体" pitchFamily="2" charset="-122"/>
              </a:rPr>
              <a:t>用于人员开支，</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20%</a:t>
            </a:r>
            <a:r>
              <a:rPr lang="zh-CN" altLang="zh-CN" smtClean="0">
                <a:latin typeface="黑体" pitchFamily="2" charset="-122"/>
                <a:ea typeface="黑体" pitchFamily="2" charset="-122"/>
              </a:rPr>
              <a:t>用于签订维修服务合同，</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15%</a:t>
            </a:r>
            <a:r>
              <a:rPr lang="zh-CN" altLang="zh-CN" smtClean="0">
                <a:latin typeface="黑体" pitchFamily="2" charset="-122"/>
                <a:ea typeface="黑体" pitchFamily="2" charset="-122"/>
              </a:rPr>
              <a:t>用于购置耗材，</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4%</a:t>
            </a:r>
            <a:r>
              <a:rPr lang="zh-CN" altLang="zh-CN" smtClean="0">
                <a:latin typeface="黑体" pitchFamily="2" charset="-122"/>
                <a:ea typeface="黑体" pitchFamily="2" charset="-122"/>
              </a:rPr>
              <a:t>用于购置小型设备，</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其余用于差旅、额外维修、购置计算机等。</a:t>
            </a:r>
          </a:p>
        </p:txBody>
      </p:sp>
      <p:pic>
        <p:nvPicPr>
          <p:cNvPr id="7" name="图片 6"/>
          <p:cNvPicPr>
            <a:picLocks noChangeAspect="1"/>
          </p:cNvPicPr>
          <p:nvPr/>
        </p:nvPicPr>
        <p:blipFill>
          <a:blip r:embed="rId2" cstate="print">
            <a:extLst>
              <a:ext uri="{28A0092B-C50C-407E-A947-70E740481C1C}"/>
            </a:extLst>
          </a:blip>
          <a:stretch>
            <a:fillRect/>
          </a:stretch>
        </p:blipFill>
        <p:spPr>
          <a:xfrm>
            <a:off x="8479413" y="227047"/>
            <a:ext cx="428052" cy="749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BioMed</a:t>
            </a:r>
            <a:r>
              <a:rPr lang="zh-CN" altLang="zh-CN" sz="3600" smtClean="0">
                <a:latin typeface="黑体" pitchFamily="2" charset="-122"/>
                <a:ea typeface="黑体" pitchFamily="2" charset="-122"/>
              </a:rPr>
              <a:t>共享资源平台</a:t>
            </a:r>
            <a:r>
              <a:rPr lang="zh-CN" altLang="en-US" sz="3600" smtClean="0">
                <a:solidFill>
                  <a:srgbClr val="FF0000"/>
                </a:solidFill>
                <a:latin typeface="黑体" pitchFamily="2" charset="-122"/>
                <a:ea typeface="黑体" pitchFamily="2" charset="-122"/>
              </a:rPr>
              <a:t>统一规划</a:t>
            </a:r>
          </a:p>
        </p:txBody>
      </p:sp>
      <p:sp>
        <p:nvSpPr>
          <p:cNvPr id="58371"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少造墙，开放空间，便于统一管理和灵活伸缩，便于交流。</a:t>
            </a:r>
            <a:endParaRPr lang="en-US" altLang="zh-CN" smtClean="0">
              <a:latin typeface="黑体" pitchFamily="2" charset="-122"/>
              <a:ea typeface="黑体" pitchFamily="2" charset="-122"/>
            </a:endParaRPr>
          </a:p>
          <a:p>
            <a:pPr eaLnBrk="1" hangingPunct="1"/>
            <a:r>
              <a:rPr lang="zh-CN" altLang="zh-CN" smtClean="0">
                <a:latin typeface="黑体" pitchFamily="2" charset="-122"/>
                <a:ea typeface="黑体" pitchFamily="2" charset="-122"/>
              </a:rPr>
              <a:t>规划、建设主要是在学院层面的，但学院的规划部门既强调资源条件建设既要满足教授们的需求，也要平衡好与大学的要求的关系，强调系统建设。</a:t>
            </a:r>
          </a:p>
        </p:txBody>
      </p:sp>
      <p:pic>
        <p:nvPicPr>
          <p:cNvPr id="7" name="图片 6"/>
          <p:cNvPicPr>
            <a:picLocks noChangeAspect="1"/>
          </p:cNvPicPr>
          <p:nvPr/>
        </p:nvPicPr>
        <p:blipFill>
          <a:blip r:embed="rId2" cstate="print">
            <a:extLst>
              <a:ext uri="{28A0092B-C50C-407E-A947-70E740481C1C}"/>
            </a:extLst>
          </a:blip>
          <a:stretch>
            <a:fillRect/>
          </a:stretch>
        </p:blipFill>
        <p:spPr>
          <a:xfrm>
            <a:off x="8519691" y="213359"/>
            <a:ext cx="402109" cy="704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8373" name="Picture 2"/>
          <p:cNvPicPr>
            <a:picLocks noChangeAspect="1" noChangeArrowheads="1"/>
          </p:cNvPicPr>
          <p:nvPr/>
        </p:nvPicPr>
        <p:blipFill>
          <a:blip r:embed="rId3" cstate="print"/>
          <a:srcRect/>
          <a:stretch>
            <a:fillRect/>
          </a:stretch>
        </p:blipFill>
        <p:spPr bwMode="auto">
          <a:xfrm>
            <a:off x="5724525" y="4581525"/>
            <a:ext cx="1362075" cy="1285875"/>
          </a:xfrm>
          <a:prstGeom prst="rect">
            <a:avLst/>
          </a:prstGeom>
          <a:noFill/>
          <a:ln w="9525">
            <a:noFill/>
            <a:miter lim="800000"/>
            <a:headEnd/>
            <a:tailEnd/>
          </a:ln>
        </p:spPr>
      </p:pic>
      <p:pic>
        <p:nvPicPr>
          <p:cNvPr id="8195" name="图片 9" descr="IMG_1409.jpg"/>
          <p:cNvPicPr>
            <a:picLocks noChangeAspect="1" noChangeArrowheads="1"/>
          </p:cNvPicPr>
          <p:nvPr/>
        </p:nvPicPr>
        <p:blipFill>
          <a:blip r:embed="rId4" cstate="print"/>
          <a:srcRect/>
          <a:stretch>
            <a:fillRect/>
          </a:stretch>
        </p:blipFill>
        <p:spPr bwMode="auto">
          <a:xfrm>
            <a:off x="1116013" y="4933950"/>
            <a:ext cx="1695450" cy="12715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8196" name="图片 8" descr="m2ap_0002.jpg"/>
          <p:cNvPicPr>
            <a:picLocks noChangeAspect="1" noChangeArrowheads="1"/>
          </p:cNvPicPr>
          <p:nvPr/>
        </p:nvPicPr>
        <p:blipFill>
          <a:blip r:embed="rId5" cstate="print"/>
          <a:srcRect/>
          <a:stretch>
            <a:fillRect/>
          </a:stretch>
        </p:blipFill>
        <p:spPr bwMode="auto">
          <a:xfrm>
            <a:off x="2811463" y="4929188"/>
            <a:ext cx="1281112" cy="1281112"/>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耶鲁大学</a:t>
            </a: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耶鲁大学</a:t>
            </a: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0420" name="内容占位符 7"/>
          <p:cNvSpPr>
            <a:spLocks noGrp="1"/>
          </p:cNvSpPr>
          <p:nvPr>
            <p:ph idx="1"/>
          </p:nvPr>
        </p:nvSpPr>
        <p:spPr>
          <a:xfrm>
            <a:off x="468313" y="1341438"/>
            <a:ext cx="8229600" cy="4525962"/>
          </a:xfrm>
        </p:spPr>
        <p:txBody>
          <a:bodyPr/>
          <a:lstStyle/>
          <a:p>
            <a:pPr marL="355600" lvl="1" indent="-355600" eaLnBrk="1" hangingPunct="1">
              <a:lnSpc>
                <a:spcPct val="150000"/>
              </a:lnSpc>
              <a:buFont typeface="Arial" charset="0"/>
              <a:buChar char="•"/>
              <a:tabLst>
                <a:tab pos="273050" algn="l"/>
              </a:tabLst>
            </a:pPr>
            <a:r>
              <a:rPr lang="zh-CN" altLang="en-US" sz="2400" smtClean="0">
                <a:latin typeface="黑体" pitchFamily="2" charset="-122"/>
                <a:ea typeface="黑体" pitchFamily="2" charset="-122"/>
              </a:rPr>
              <a:t>创建于</a:t>
            </a:r>
            <a:r>
              <a:rPr lang="en-US" altLang="zh-CN" sz="2400" smtClean="0">
                <a:latin typeface="黑体" pitchFamily="2" charset="-122"/>
                <a:ea typeface="黑体" pitchFamily="2" charset="-122"/>
              </a:rPr>
              <a:t>1701</a:t>
            </a:r>
            <a:r>
              <a:rPr lang="zh-CN" altLang="en-US" sz="2400" smtClean="0">
                <a:latin typeface="黑体" pitchFamily="2" charset="-122"/>
                <a:ea typeface="黑体" pitchFamily="2" charset="-122"/>
              </a:rPr>
              <a:t>年，是全世界最好的大学之一</a:t>
            </a:r>
            <a:endParaRPr lang="en-US" altLang="zh-CN" sz="2400"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z="2400" smtClean="0">
                <a:latin typeface="黑体" pitchFamily="2" charset="-122"/>
                <a:ea typeface="黑体" pitchFamily="2" charset="-122"/>
              </a:rPr>
              <a:t>美国最古老的私立大学之一</a:t>
            </a:r>
            <a:endParaRPr lang="en-US" altLang="zh-CN" sz="2400" smtClean="0">
              <a:latin typeface="黑体" pitchFamily="2" charset="-122"/>
              <a:ea typeface="黑体" pitchFamily="2" charset="-122"/>
            </a:endParaRPr>
          </a:p>
          <a:p>
            <a:pPr marL="355600" lvl="1" indent="-355600" eaLnBrk="1" hangingPunct="1">
              <a:buFont typeface="Arial" charset="0"/>
              <a:buChar char="•"/>
              <a:tabLst>
                <a:tab pos="273050" algn="l"/>
              </a:tabLst>
            </a:pPr>
            <a:r>
              <a:rPr lang="zh-CN" altLang="zh-CN" sz="2400" smtClean="0">
                <a:latin typeface="黑体" pitchFamily="2" charset="-122"/>
                <a:ea typeface="黑体" pitchFamily="2" charset="-122"/>
              </a:rPr>
              <a:t>由本科生院、文理研究生院和专业学院以及图书馆、博物馆和管理部门构成</a:t>
            </a:r>
            <a:endParaRPr lang="en-US" altLang="zh-CN" sz="2400" smtClean="0">
              <a:latin typeface="黑体" pitchFamily="2" charset="-122"/>
              <a:ea typeface="黑体" pitchFamily="2" charset="-122"/>
            </a:endParaRPr>
          </a:p>
          <a:p>
            <a:pPr marL="355600" lvl="1" indent="-355600" eaLnBrk="1" hangingPunct="1">
              <a:buFont typeface="Arial" charset="0"/>
              <a:buChar char="•"/>
              <a:tabLst>
                <a:tab pos="273050" algn="l"/>
              </a:tabLst>
            </a:pPr>
            <a:r>
              <a:rPr lang="zh-CN" altLang="en-US" sz="2400" smtClean="0">
                <a:latin typeface="黑体" pitchFamily="2" charset="-122"/>
                <a:ea typeface="黑体" pitchFamily="2" charset="-122"/>
              </a:rPr>
              <a:t>现有</a:t>
            </a:r>
            <a:r>
              <a:rPr lang="zh-CN" altLang="zh-CN" sz="2400" smtClean="0">
                <a:latin typeface="黑体" pitchFamily="2" charset="-122"/>
                <a:ea typeface="黑体" pitchFamily="2" charset="-122"/>
              </a:rPr>
              <a:t>本科生</a:t>
            </a:r>
            <a:r>
              <a:rPr lang="en-US" altLang="zh-CN" sz="2400" smtClean="0">
                <a:latin typeface="黑体" pitchFamily="2" charset="-122"/>
                <a:ea typeface="黑体" pitchFamily="2" charset="-122"/>
              </a:rPr>
              <a:t>5279</a:t>
            </a:r>
            <a:r>
              <a:rPr lang="zh-CN" altLang="zh-CN" sz="2400" smtClean="0">
                <a:latin typeface="黑体" pitchFamily="2" charset="-122"/>
                <a:ea typeface="黑体" pitchFamily="2" charset="-122"/>
              </a:rPr>
              <a:t>人，研究生和专业学生</a:t>
            </a:r>
            <a:r>
              <a:rPr lang="en-US" altLang="zh-CN" sz="2400" smtClean="0">
                <a:latin typeface="黑体" pitchFamily="2" charset="-122"/>
                <a:ea typeface="黑体" pitchFamily="2" charset="-122"/>
              </a:rPr>
              <a:t>6381</a:t>
            </a:r>
            <a:r>
              <a:rPr lang="zh-CN" altLang="zh-CN" sz="2400" smtClean="0">
                <a:latin typeface="黑体" pitchFamily="2" charset="-122"/>
                <a:ea typeface="黑体" pitchFamily="2" charset="-122"/>
              </a:rPr>
              <a:t>人，国际交流生</a:t>
            </a:r>
            <a:r>
              <a:rPr lang="en-US" altLang="zh-CN" sz="2400" smtClean="0">
                <a:latin typeface="黑体" pitchFamily="2" charset="-122"/>
                <a:ea typeface="黑体" pitchFamily="2" charset="-122"/>
              </a:rPr>
              <a:t>1987</a:t>
            </a:r>
            <a:r>
              <a:rPr lang="zh-CN" altLang="zh-CN" sz="2400" smtClean="0">
                <a:latin typeface="黑体" pitchFamily="2" charset="-122"/>
                <a:ea typeface="黑体" pitchFamily="2" charset="-122"/>
              </a:rPr>
              <a:t>人，教师</a:t>
            </a:r>
            <a:r>
              <a:rPr lang="en-US" altLang="zh-CN" sz="2400" smtClean="0">
                <a:latin typeface="黑体" pitchFamily="2" charset="-122"/>
                <a:ea typeface="黑体" pitchFamily="2" charset="-122"/>
              </a:rPr>
              <a:t>3810</a:t>
            </a:r>
            <a:r>
              <a:rPr lang="zh-CN" altLang="zh-CN" sz="2400" smtClean="0">
                <a:latin typeface="黑体" pitchFamily="2" charset="-122"/>
                <a:ea typeface="黑体" pitchFamily="2" charset="-122"/>
              </a:rPr>
              <a:t>人，职员</a:t>
            </a:r>
            <a:r>
              <a:rPr lang="en-US" altLang="zh-CN" sz="2400" smtClean="0">
                <a:latin typeface="黑体" pitchFamily="2" charset="-122"/>
                <a:ea typeface="黑体" pitchFamily="2" charset="-122"/>
              </a:rPr>
              <a:t>9085</a:t>
            </a:r>
            <a:r>
              <a:rPr lang="zh-CN" altLang="zh-CN" sz="2400" smtClean="0">
                <a:latin typeface="黑体" pitchFamily="2" charset="-122"/>
                <a:ea typeface="黑体" pitchFamily="2" charset="-122"/>
              </a:rPr>
              <a:t>人，国际学者</a:t>
            </a:r>
            <a:r>
              <a:rPr lang="en-US" altLang="zh-CN" sz="2400" smtClean="0">
                <a:latin typeface="黑体" pitchFamily="2" charset="-122"/>
                <a:ea typeface="黑体" pitchFamily="2" charset="-122"/>
              </a:rPr>
              <a:t>2065</a:t>
            </a:r>
            <a:r>
              <a:rPr lang="zh-CN" altLang="zh-CN" sz="2400" smtClean="0">
                <a:latin typeface="黑体" pitchFamily="2" charset="-122"/>
                <a:ea typeface="黑体" pitchFamily="2" charset="-122"/>
              </a:rPr>
              <a:t>人</a:t>
            </a:r>
            <a:endParaRPr lang="zh-CN" altLang="en-US" sz="2400"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z="2400" smtClean="0">
                <a:latin typeface="黑体" pitchFamily="2" charset="-122"/>
                <a:ea typeface="黑体" pitchFamily="2" charset="-122"/>
              </a:rPr>
              <a:t>在社会科学、人文科学及生命领域拥有卓越的实力</a:t>
            </a:r>
            <a:endParaRPr lang="en-US" altLang="zh-CN" sz="2400" smtClean="0">
              <a:latin typeface="黑体" pitchFamily="2" charset="-122"/>
              <a:ea typeface="黑体" pitchFamily="2" charset="-122"/>
            </a:endParaRPr>
          </a:p>
          <a:p>
            <a:pPr marL="355600" lvl="1" indent="-355600" eaLnBrk="1" hangingPunct="1">
              <a:buFont typeface="Arial" charset="0"/>
              <a:buChar char="•"/>
              <a:tabLst>
                <a:tab pos="273050" algn="l"/>
              </a:tabLst>
            </a:pPr>
            <a:r>
              <a:rPr lang="en-US" altLang="zh-CN" sz="2400" smtClean="0">
                <a:latin typeface="黑体" pitchFamily="2" charset="-122"/>
                <a:ea typeface="黑体" pitchFamily="2" charset="-122"/>
              </a:rPr>
              <a:t>2006</a:t>
            </a:r>
            <a:r>
              <a:rPr lang="zh-CN" altLang="en-US" sz="2400" smtClean="0">
                <a:latin typeface="黑体" pitchFamily="2" charset="-122"/>
                <a:ea typeface="黑体" pitchFamily="2" charset="-122"/>
              </a:rPr>
              <a:t>年，有超过</a:t>
            </a:r>
            <a:r>
              <a:rPr lang="en-US" altLang="zh-CN" sz="2400" smtClean="0">
                <a:latin typeface="黑体" pitchFamily="2" charset="-122"/>
                <a:ea typeface="黑体" pitchFamily="2" charset="-122"/>
              </a:rPr>
              <a:t>21,000</a:t>
            </a:r>
            <a:r>
              <a:rPr lang="zh-CN" altLang="en-US" sz="2400" smtClean="0">
                <a:latin typeface="黑体" pitchFamily="2" charset="-122"/>
                <a:ea typeface="黑体" pitchFamily="2" charset="-122"/>
              </a:rPr>
              <a:t>名学生申请就读耶鲁大学本科部，最终仅有</a:t>
            </a:r>
            <a:r>
              <a:rPr lang="en-US" altLang="zh-CN" sz="2400" smtClean="0">
                <a:latin typeface="黑体" pitchFamily="2" charset="-122"/>
                <a:ea typeface="黑体" pitchFamily="2" charset="-122"/>
              </a:rPr>
              <a:t>8.6%</a:t>
            </a:r>
            <a:r>
              <a:rPr lang="zh-CN" altLang="en-US" sz="2400" smtClean="0">
                <a:latin typeface="黑体" pitchFamily="2" charset="-122"/>
                <a:ea typeface="黑体" pitchFamily="2" charset="-122"/>
              </a:rPr>
              <a:t>的学生被录取。因此耶鲁大学也向来被认为是美国最难进入的大学之一。</a:t>
            </a:r>
            <a:endParaRPr lang="en-US" altLang="zh-CN" sz="2400" smtClean="0">
              <a:latin typeface="黑体" pitchFamily="2" charset="-122"/>
              <a:ea typeface="黑体" pitchFamily="2" charset="-122"/>
            </a:endParaRPr>
          </a:p>
          <a:p>
            <a:pPr marL="355600" lvl="1" indent="-355600" eaLnBrk="1" hangingPunct="1">
              <a:buFont typeface="Arial" charset="0"/>
              <a:buChar char="•"/>
              <a:tabLst>
                <a:tab pos="273050" algn="l"/>
              </a:tabLst>
            </a:pPr>
            <a:endParaRPr lang="en-US" altLang="zh-CN" sz="240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耶鲁大学</a:t>
            </a:r>
          </a:p>
        </p:txBody>
      </p:sp>
      <p:sp>
        <p:nvSpPr>
          <p:cNvPr id="61443" name="内容占位符 7"/>
          <p:cNvSpPr>
            <a:spLocks noGrp="1"/>
          </p:cNvSpPr>
          <p:nvPr>
            <p:ph idx="1"/>
          </p:nvPr>
        </p:nvSpPr>
        <p:spPr>
          <a:xfrm>
            <a:off x="323850" y="1125538"/>
            <a:ext cx="8229600" cy="1511300"/>
          </a:xfrm>
        </p:spPr>
        <p:txBody>
          <a:bodyPr/>
          <a:lstStyle/>
          <a:p>
            <a:pPr marL="355600" lvl="1" indent="-355600" eaLnBrk="1" hangingPunct="1">
              <a:lnSpc>
                <a:spcPct val="150000"/>
              </a:lnSpc>
              <a:buFont typeface="Arial" charset="0"/>
              <a:buNone/>
              <a:tabLst>
                <a:tab pos="273050" algn="l"/>
              </a:tabLst>
            </a:pPr>
            <a:r>
              <a:rPr lang="zh-CN" altLang="en-US" smtClean="0">
                <a:latin typeface="黑体" pitchFamily="2" charset="-122"/>
                <a:ea typeface="黑体" pitchFamily="2" charset="-122"/>
              </a:rPr>
              <a:t>      耶鲁大学生命科学实力超群，代表团选择医学院下设的</a:t>
            </a:r>
            <a:r>
              <a:rPr lang="en-US" altLang="zh-CN" smtClean="0">
                <a:latin typeface="黑体" pitchFamily="2" charset="-122"/>
                <a:ea typeface="黑体" pitchFamily="2" charset="-122"/>
              </a:rPr>
              <a:t>Keck</a:t>
            </a:r>
            <a:r>
              <a:rPr lang="zh-CN" altLang="en-US" smtClean="0">
                <a:latin typeface="黑体" pitchFamily="2" charset="-122"/>
                <a:ea typeface="黑体" pitchFamily="2" charset="-122"/>
              </a:rPr>
              <a:t>生物资源实验室进行深度交流。</a:t>
            </a:r>
            <a:endParaRPr lang="en-US" altLang="zh-CN" smtClean="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Keck</a:t>
            </a:r>
            <a:r>
              <a:rPr lang="zh-CN" altLang="en-US" sz="3600" smtClean="0">
                <a:latin typeface="黑体" pitchFamily="2" charset="-122"/>
                <a:ea typeface="黑体" pitchFamily="2" charset="-122"/>
              </a:rPr>
              <a:t>实验室</a:t>
            </a:r>
          </a:p>
        </p:txBody>
      </p:sp>
      <p:sp>
        <p:nvSpPr>
          <p:cNvPr id="62467" name="内容占位符 7"/>
          <p:cNvSpPr>
            <a:spLocks noGrp="1"/>
          </p:cNvSpPr>
          <p:nvPr>
            <p:ph idx="1"/>
          </p:nvPr>
        </p:nvSpPr>
        <p:spPr>
          <a:xfrm>
            <a:off x="395288" y="1125538"/>
            <a:ext cx="4248150" cy="5256212"/>
          </a:xfrm>
        </p:spPr>
        <p:txBody>
          <a:bodyPr/>
          <a:lstStyle/>
          <a:p>
            <a:pPr marL="0" lvl="1" indent="620713" eaLnBrk="1" hangingPunct="1">
              <a:buFont typeface="Arial" charset="0"/>
              <a:buNone/>
            </a:pPr>
            <a:r>
              <a:rPr lang="en-US" altLang="zh-CN" smtClean="0">
                <a:latin typeface="黑体" pitchFamily="2" charset="-122"/>
                <a:ea typeface="黑体" pitchFamily="2" charset="-122"/>
              </a:rPr>
              <a:t>Keck</a:t>
            </a:r>
            <a:r>
              <a:rPr lang="zh-CN" altLang="en-US" smtClean="0">
                <a:latin typeface="黑体" pitchFamily="2" charset="-122"/>
                <a:ea typeface="黑体" pitchFamily="2" charset="-122"/>
              </a:rPr>
              <a:t>生物资源实验室（</a:t>
            </a:r>
            <a:r>
              <a:rPr lang="en-US" altLang="zh-CN" smtClean="0">
                <a:latin typeface="黑体" pitchFamily="2" charset="-122"/>
                <a:ea typeface="黑体" pitchFamily="2" charset="-122"/>
              </a:rPr>
              <a:t>W.M. Keck Biotechnology Resource Laboratory</a:t>
            </a:r>
            <a:r>
              <a:rPr lang="zh-CN" altLang="en-US" smtClean="0">
                <a:latin typeface="黑体" pitchFamily="2" charset="-122"/>
                <a:ea typeface="黑体" pitchFamily="2" charset="-122"/>
              </a:rPr>
              <a:t>）隶属于耶鲁大学医学院，始建于</a:t>
            </a:r>
            <a:r>
              <a:rPr lang="en-US" altLang="zh-CN" smtClean="0">
                <a:latin typeface="黑体" pitchFamily="2" charset="-122"/>
                <a:ea typeface="黑体" pitchFamily="2" charset="-122"/>
              </a:rPr>
              <a:t>1980</a:t>
            </a:r>
            <a:r>
              <a:rPr lang="zh-CN" altLang="en-US" smtClean="0">
                <a:latin typeface="黑体" pitchFamily="2" charset="-122"/>
                <a:ea typeface="黑体" pitchFamily="2" charset="-122"/>
              </a:rPr>
              <a:t>年。为数以百计的耶鲁大学校内或校外的研究者提供超过</a:t>
            </a:r>
            <a:r>
              <a:rPr lang="en-US" altLang="zh-CN" smtClean="0">
                <a:latin typeface="黑体" pitchFamily="2" charset="-122"/>
                <a:ea typeface="黑体" pitchFamily="2" charset="-122"/>
              </a:rPr>
              <a:t>135</a:t>
            </a:r>
            <a:r>
              <a:rPr lang="zh-CN" altLang="en-US" smtClean="0">
                <a:latin typeface="黑体" pitchFamily="2" charset="-122"/>
                <a:ea typeface="黑体" pitchFamily="2" charset="-122"/>
              </a:rPr>
              <a:t>种基因组、蛋白质组、生物统计学、高性能计算等生命科学和生命医学研究中所日益依赖的仪器设备。</a:t>
            </a:r>
            <a:endParaRPr lang="en-US" altLang="zh-CN" smtClean="0">
              <a:latin typeface="黑体" pitchFamily="2" charset="-122"/>
              <a:ea typeface="黑体" pitchFamily="2" charset="-122"/>
            </a:endParaRPr>
          </a:p>
        </p:txBody>
      </p:sp>
      <p:pic>
        <p:nvPicPr>
          <p:cNvPr id="62468" name="图片 5" descr="DSC_0838.JPG"/>
          <p:cNvPicPr>
            <a:picLocks noChangeAspect="1"/>
          </p:cNvPicPr>
          <p:nvPr/>
        </p:nvPicPr>
        <p:blipFill>
          <a:blip r:embed="rId2" cstate="print"/>
          <a:srcRect/>
          <a:stretch>
            <a:fillRect/>
          </a:stretch>
        </p:blipFill>
        <p:spPr bwMode="auto">
          <a:xfrm>
            <a:off x="4859338" y="1268413"/>
            <a:ext cx="3889375" cy="2587625"/>
          </a:xfrm>
          <a:prstGeom prst="rect">
            <a:avLst/>
          </a:prstGeom>
          <a:noFill/>
          <a:ln w="9525">
            <a:noFill/>
            <a:miter lim="800000"/>
            <a:headEnd/>
            <a:tailEnd/>
          </a:ln>
        </p:spPr>
      </p:pic>
      <p:pic>
        <p:nvPicPr>
          <p:cNvPr id="62469" name="图片 7" descr="DSC_0856.JPG"/>
          <p:cNvPicPr>
            <a:picLocks noChangeAspect="1"/>
          </p:cNvPicPr>
          <p:nvPr/>
        </p:nvPicPr>
        <p:blipFill>
          <a:blip r:embed="rId3" cstate="print"/>
          <a:srcRect/>
          <a:stretch>
            <a:fillRect/>
          </a:stretch>
        </p:blipFill>
        <p:spPr bwMode="auto">
          <a:xfrm>
            <a:off x="4859338" y="4044950"/>
            <a:ext cx="3889375" cy="2587625"/>
          </a:xfrm>
          <a:prstGeom prst="rect">
            <a:avLst/>
          </a:prstGeom>
          <a:noFill/>
          <a:ln w="9525">
            <a:noFill/>
            <a:miter lim="800000"/>
            <a:headEnd/>
            <a:tailEnd/>
          </a:ln>
        </p:spPr>
      </p:pic>
      <p:pic>
        <p:nvPicPr>
          <p:cNvPr id="5" name="图片 4" descr="2f3295d4d0cc1d31a08bb726.jpg"/>
          <p:cNvPicPr>
            <a:picLocks noChangeAspect="1"/>
          </p:cNvPicPr>
          <p:nvPr/>
        </p:nvPicPr>
        <p:blipFill>
          <a:blip r:embed="rId4"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Keck</a:t>
            </a:r>
            <a:r>
              <a:rPr lang="zh-CN" altLang="en-US" sz="3600" smtClean="0">
                <a:latin typeface="黑体" pitchFamily="2" charset="-122"/>
                <a:ea typeface="黑体" pitchFamily="2" charset="-122"/>
              </a:rPr>
              <a:t>实验室</a:t>
            </a:r>
          </a:p>
        </p:txBody>
      </p:sp>
      <p:sp>
        <p:nvSpPr>
          <p:cNvPr id="63491" name="内容占位符 7"/>
          <p:cNvSpPr>
            <a:spLocks noGrp="1"/>
          </p:cNvSpPr>
          <p:nvPr>
            <p:ph idx="1"/>
          </p:nvPr>
        </p:nvSpPr>
        <p:spPr/>
        <p:txBody>
          <a:bodyPr/>
          <a:lstStyle/>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创建于</a:t>
            </a:r>
            <a:r>
              <a:rPr lang="en-US" altLang="zh-CN" sz="3200" smtClean="0">
                <a:latin typeface="黑体" pitchFamily="2" charset="-122"/>
                <a:ea typeface="黑体" pitchFamily="2" charset="-122"/>
              </a:rPr>
              <a:t>1980</a:t>
            </a:r>
            <a:r>
              <a:rPr lang="zh-CN" altLang="en-US" sz="3200" smtClean="0">
                <a:latin typeface="黑体" pitchFamily="2" charset="-122"/>
                <a:ea typeface="黑体" pitchFamily="2" charset="-122"/>
              </a:rPr>
              <a:t>年</a:t>
            </a:r>
            <a:endParaRPr lang="en-US" altLang="zh-CN" sz="3200"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z="3200" smtClean="0">
                <a:latin typeface="黑体" pitchFamily="2" charset="-122"/>
                <a:ea typeface="黑体" pitchFamily="2" charset="-122"/>
              </a:rPr>
              <a:t>拥有</a:t>
            </a:r>
            <a:r>
              <a:rPr lang="en-US" altLang="zh-CN" sz="3200" smtClean="0">
                <a:latin typeface="黑体" pitchFamily="2" charset="-122"/>
                <a:ea typeface="黑体" pitchFamily="2" charset="-122"/>
              </a:rPr>
              <a:t>50</a:t>
            </a:r>
            <a:r>
              <a:rPr lang="zh-CN" altLang="en-US" sz="3200" smtClean="0">
                <a:latin typeface="黑体" pitchFamily="2" charset="-122"/>
                <a:ea typeface="黑体" pitchFamily="2" charset="-122"/>
              </a:rPr>
              <a:t>余名员工</a:t>
            </a:r>
            <a:endParaRPr lang="en-US" altLang="zh-CN" sz="3200"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en-US" altLang="zh-CN" sz="3200" smtClean="0">
                <a:latin typeface="黑体" pitchFamily="2" charset="-122"/>
                <a:ea typeface="黑体" pitchFamily="2" charset="-122"/>
              </a:rPr>
              <a:t>110</a:t>
            </a:r>
            <a:r>
              <a:rPr lang="zh-CN" altLang="en-US" sz="3200" smtClean="0">
                <a:latin typeface="黑体" pitchFamily="2" charset="-122"/>
                <a:ea typeface="黑体" pitchFamily="2" charset="-122"/>
              </a:rPr>
              <a:t>余台仪器设备（原值超过</a:t>
            </a:r>
            <a:r>
              <a:rPr lang="en-US" altLang="zh-CN" sz="3200" smtClean="0">
                <a:latin typeface="黑体" pitchFamily="2" charset="-122"/>
                <a:ea typeface="黑体" pitchFamily="2" charset="-122"/>
              </a:rPr>
              <a:t>2200</a:t>
            </a:r>
            <a:r>
              <a:rPr lang="zh-CN" altLang="en-US" sz="3200" smtClean="0">
                <a:latin typeface="黑体" pitchFamily="2" charset="-122"/>
                <a:ea typeface="黑体" pitchFamily="2" charset="-122"/>
              </a:rPr>
              <a:t>万美元）</a:t>
            </a:r>
            <a:endParaRPr lang="en-US" altLang="zh-CN" sz="3200" smtClean="0">
              <a:latin typeface="黑体" pitchFamily="2" charset="-122"/>
              <a:ea typeface="黑体" pitchFamily="2" charset="-122"/>
            </a:endParaRPr>
          </a:p>
          <a:p>
            <a:pPr marL="355600" lvl="1" indent="-355600" eaLnBrk="1" hangingPunct="1">
              <a:buFont typeface="Arial" charset="0"/>
              <a:buChar char="•"/>
              <a:tabLst>
                <a:tab pos="273050" algn="l"/>
              </a:tabLst>
            </a:pPr>
            <a:r>
              <a:rPr lang="en-US" altLang="zh-CN" sz="3200" smtClean="0">
                <a:latin typeface="黑体" pitchFamily="2" charset="-122"/>
                <a:ea typeface="黑体" pitchFamily="2" charset="-122"/>
              </a:rPr>
              <a:t>2011</a:t>
            </a:r>
            <a:r>
              <a:rPr lang="zh-CN" altLang="en-US" sz="3200" smtClean="0">
                <a:latin typeface="黑体" pitchFamily="2" charset="-122"/>
                <a:ea typeface="黑体" pitchFamily="2" charset="-122"/>
              </a:rPr>
              <a:t>年完成了超过</a:t>
            </a:r>
            <a:r>
              <a:rPr lang="en-US" altLang="zh-CN" sz="3200" smtClean="0">
                <a:latin typeface="黑体" pitchFamily="2" charset="-122"/>
                <a:ea typeface="黑体" pitchFamily="2" charset="-122"/>
              </a:rPr>
              <a:t>400,000</a:t>
            </a:r>
            <a:r>
              <a:rPr lang="zh-CN" altLang="en-US" sz="3200" smtClean="0">
                <a:latin typeface="黑体" pitchFamily="2" charset="-122"/>
                <a:ea typeface="黑体" pitchFamily="2" charset="-122"/>
              </a:rPr>
              <a:t>个分析或合成实验，实验室各项收入达</a:t>
            </a:r>
            <a:r>
              <a:rPr lang="en-US" altLang="zh-CN" sz="3200" smtClean="0">
                <a:latin typeface="黑体" pitchFamily="2" charset="-122"/>
                <a:ea typeface="黑体" pitchFamily="2" charset="-122"/>
              </a:rPr>
              <a:t>700</a:t>
            </a:r>
            <a:r>
              <a:rPr lang="zh-CN" altLang="en-US" sz="3200" smtClean="0">
                <a:latin typeface="黑体" pitchFamily="2" charset="-122"/>
                <a:ea typeface="黑体" pitchFamily="2" charset="-122"/>
              </a:rPr>
              <a:t>万美元</a:t>
            </a:r>
            <a:endParaRPr lang="en-US" altLang="zh-CN" sz="3200"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z="3200" smtClean="0">
                <a:latin typeface="黑体" pitchFamily="2" charset="-122"/>
                <a:ea typeface="黑体" pitchFamily="2" charset="-122"/>
              </a:rPr>
              <a:t>是美国国家卫生研究院的核心机构</a:t>
            </a:r>
            <a:endParaRPr lang="en-US" altLang="zh-CN" sz="3200" smtClean="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提供多种服务</a:t>
            </a:r>
          </a:p>
        </p:txBody>
      </p:sp>
      <p:sp>
        <p:nvSpPr>
          <p:cNvPr id="64515" name="内容占位符 7"/>
          <p:cNvSpPr>
            <a:spLocks noGrp="1"/>
          </p:cNvSpPr>
          <p:nvPr>
            <p:ph idx="1"/>
          </p:nvPr>
        </p:nvSpPr>
        <p:spPr>
          <a:xfrm>
            <a:off x="1100138" y="1785938"/>
            <a:ext cx="3543300" cy="4525962"/>
          </a:xfrm>
        </p:spPr>
        <p:txBody>
          <a:bodyPr/>
          <a:lstStyle/>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基因研究</a:t>
            </a:r>
            <a:endParaRPr lang="en-US" altLang="zh-CN" sz="3200" smtClean="0">
              <a:latin typeface="黑体" pitchFamily="2" charset="-122"/>
              <a:ea typeface="黑体" pitchFamily="2" charset="-122"/>
            </a:endParaRPr>
          </a:p>
          <a:p>
            <a:pPr marL="812800" lvl="2" indent="-355600" eaLnBrk="1" hangingPunct="1">
              <a:tabLst>
                <a:tab pos="273050" algn="l"/>
              </a:tabLst>
            </a:pPr>
            <a:r>
              <a:rPr lang="en-US" altLang="zh-CN" smtClean="0">
                <a:latin typeface="黑体" pitchFamily="2" charset="-122"/>
                <a:ea typeface="黑体" pitchFamily="2" charset="-122"/>
              </a:rPr>
              <a:t>DNA</a:t>
            </a:r>
            <a:r>
              <a:rPr lang="zh-CN" altLang="en-US" smtClean="0">
                <a:latin typeface="黑体" pitchFamily="2" charset="-122"/>
                <a:ea typeface="黑体" pitchFamily="2" charset="-122"/>
              </a:rPr>
              <a:t>测序</a:t>
            </a:r>
            <a:endParaRPr lang="en-US" altLang="zh-CN" smtClean="0">
              <a:latin typeface="黑体" pitchFamily="2" charset="-122"/>
              <a:ea typeface="黑体" pitchFamily="2" charset="-122"/>
            </a:endParaRPr>
          </a:p>
          <a:p>
            <a:pPr marL="812800" lvl="2" indent="-355600" eaLnBrk="1" hangingPunct="1">
              <a:tabLst>
                <a:tab pos="273050" algn="l"/>
              </a:tabLst>
            </a:pPr>
            <a:r>
              <a:rPr lang="zh-CN" altLang="en-US" smtClean="0">
                <a:latin typeface="黑体" pitchFamily="2" charset="-122"/>
                <a:ea typeface="黑体" pitchFamily="2" charset="-122"/>
              </a:rPr>
              <a:t>微阵列</a:t>
            </a:r>
            <a:endParaRPr lang="en-US" altLang="zh-CN" smtClean="0">
              <a:latin typeface="黑体" pitchFamily="2" charset="-122"/>
              <a:ea typeface="黑体" pitchFamily="2" charset="-122"/>
            </a:endParaRPr>
          </a:p>
          <a:p>
            <a:pPr marL="812800" lvl="2" indent="-355600" eaLnBrk="1" hangingPunct="1">
              <a:tabLst>
                <a:tab pos="273050" algn="l"/>
              </a:tabLst>
            </a:pPr>
            <a:r>
              <a:rPr lang="zh-CN" altLang="en-US" smtClean="0">
                <a:latin typeface="黑体" pitchFamily="2" charset="-122"/>
                <a:ea typeface="黑体" pitchFamily="2" charset="-122"/>
              </a:rPr>
              <a:t>低聚糖合成</a:t>
            </a:r>
            <a:endParaRPr lang="en-US" altLang="zh-CN" smtClean="0">
              <a:latin typeface="黑体" pitchFamily="2" charset="-122"/>
              <a:ea typeface="黑体" pitchFamily="2" charset="-122"/>
            </a:endParaRPr>
          </a:p>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多学科研究</a:t>
            </a:r>
            <a:endParaRPr lang="en-US" altLang="zh-CN" sz="3200" smtClean="0">
              <a:latin typeface="黑体" pitchFamily="2" charset="-122"/>
              <a:ea typeface="黑体" pitchFamily="2" charset="-122"/>
            </a:endParaRPr>
          </a:p>
          <a:p>
            <a:pPr marL="812800" lvl="2" indent="-355600" eaLnBrk="1" hangingPunct="1">
              <a:tabLst>
                <a:tab pos="273050" algn="l"/>
              </a:tabLst>
            </a:pPr>
            <a:r>
              <a:rPr lang="zh-CN" altLang="en-US" smtClean="0">
                <a:latin typeface="黑体" pitchFamily="2" charset="-122"/>
                <a:ea typeface="黑体" pitchFamily="2" charset="-122"/>
              </a:rPr>
              <a:t>生物信息学</a:t>
            </a:r>
            <a:endParaRPr lang="en-US" altLang="zh-CN" smtClean="0">
              <a:latin typeface="黑体" pitchFamily="2" charset="-122"/>
              <a:ea typeface="黑体" pitchFamily="2" charset="-122"/>
            </a:endParaRPr>
          </a:p>
          <a:p>
            <a:pPr marL="812800" lvl="2" indent="-355600" eaLnBrk="1" hangingPunct="1">
              <a:tabLst>
                <a:tab pos="273050" algn="l"/>
              </a:tabLst>
            </a:pPr>
            <a:r>
              <a:rPr lang="zh-CN" altLang="en-US" smtClean="0">
                <a:latin typeface="黑体" pitchFamily="2" charset="-122"/>
                <a:ea typeface="黑体" pitchFamily="2" charset="-122"/>
              </a:rPr>
              <a:t>生物统计学</a:t>
            </a:r>
            <a:endParaRPr lang="en-US" altLang="zh-CN" smtClean="0">
              <a:latin typeface="黑体" pitchFamily="2" charset="-122"/>
              <a:ea typeface="黑体" pitchFamily="2" charset="-122"/>
            </a:endParaRPr>
          </a:p>
          <a:p>
            <a:pPr marL="812800" lvl="2" indent="-355600" eaLnBrk="1" hangingPunct="1">
              <a:tabLst>
                <a:tab pos="273050" algn="l"/>
              </a:tabLst>
            </a:pPr>
            <a:r>
              <a:rPr lang="zh-CN" altLang="en-US" smtClean="0">
                <a:latin typeface="黑体" pitchFamily="2" charset="-122"/>
                <a:ea typeface="黑体" pitchFamily="2" charset="-122"/>
              </a:rPr>
              <a:t>高性能计算</a:t>
            </a:r>
            <a:endParaRPr lang="en-US" altLang="zh-CN" smtClean="0">
              <a:latin typeface="黑体" pitchFamily="2" charset="-122"/>
              <a:ea typeface="黑体" pitchFamily="2" charset="-122"/>
            </a:endParaRPr>
          </a:p>
        </p:txBody>
      </p:sp>
      <p:sp>
        <p:nvSpPr>
          <p:cNvPr id="64516" name="内容占位符 7"/>
          <p:cNvSpPr txBox="1">
            <a:spLocks/>
          </p:cNvSpPr>
          <p:nvPr/>
        </p:nvSpPr>
        <p:spPr bwMode="auto">
          <a:xfrm>
            <a:off x="4786313" y="1785938"/>
            <a:ext cx="3543300" cy="4525962"/>
          </a:xfrm>
          <a:prstGeom prst="rect">
            <a:avLst/>
          </a:prstGeom>
          <a:noFill/>
          <a:ln w="9525">
            <a:noFill/>
            <a:miter lim="800000"/>
            <a:headEnd/>
            <a:tailEnd/>
          </a:ln>
        </p:spPr>
        <p:txBody>
          <a:bodyPr/>
          <a:lstStyle/>
          <a:p>
            <a:pPr marL="355600" lvl="1" indent="-355600">
              <a:spcBef>
                <a:spcPct val="20000"/>
              </a:spcBef>
              <a:buFont typeface="Arial" charset="0"/>
              <a:buChar char="•"/>
              <a:tabLst>
                <a:tab pos="273050" algn="l"/>
              </a:tabLst>
            </a:pPr>
            <a:r>
              <a:rPr lang="zh-CN" altLang="en-US" sz="3200">
                <a:latin typeface="黑体" pitchFamily="2" charset="-122"/>
                <a:ea typeface="黑体" pitchFamily="2" charset="-122"/>
              </a:rPr>
              <a:t>蛋白质研究</a:t>
            </a:r>
            <a:endParaRPr lang="en-US" altLang="zh-CN" sz="32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氨基酸分析</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生物物理学</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蛋白质组学</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蛋白微阵列</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蛋白质顺序分析</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小型多肽合成</a:t>
            </a:r>
            <a:endParaRPr lang="en-US" altLang="zh-CN" sz="2400">
              <a:latin typeface="黑体" pitchFamily="2" charset="-122"/>
              <a:ea typeface="黑体" pitchFamily="2" charset="-122"/>
            </a:endParaRPr>
          </a:p>
          <a:p>
            <a:pPr marL="812800" lvl="2" indent="-355600">
              <a:spcBef>
                <a:spcPct val="20000"/>
              </a:spcBef>
              <a:buFont typeface="Arial" charset="0"/>
              <a:buChar char="•"/>
              <a:tabLst>
                <a:tab pos="273050" algn="l"/>
              </a:tabLst>
            </a:pPr>
            <a:r>
              <a:rPr lang="zh-CN" altLang="en-US" sz="2400">
                <a:latin typeface="黑体" pitchFamily="2" charset="-122"/>
                <a:ea typeface="黑体" pitchFamily="2" charset="-122"/>
              </a:rPr>
              <a:t>大型多肽合成</a:t>
            </a:r>
            <a:endParaRPr lang="en-US" altLang="zh-CN" sz="240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运行规则</a:t>
            </a:r>
          </a:p>
        </p:txBody>
      </p:sp>
      <p:pic>
        <p:nvPicPr>
          <p:cNvPr id="5" name="图片 4" descr="2f3295d4d0cc1d31a08bb726.jpg"/>
          <p:cNvPicPr>
            <a:picLocks noChangeAspect="1"/>
          </p:cNvPicPr>
          <p:nvPr/>
        </p:nvPicPr>
        <p:blipFill>
          <a:blip r:embed="rId2" cstate="print"/>
          <a:stretch>
            <a:fillRect/>
          </a:stretch>
        </p:blipFill>
        <p:spPr>
          <a:xfrm>
            <a:off x="8010648" y="0"/>
            <a:ext cx="1133352" cy="11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5540" name="内容占位符 7"/>
          <p:cNvSpPr>
            <a:spLocks noGrp="1"/>
          </p:cNvSpPr>
          <p:nvPr>
            <p:ph idx="1"/>
          </p:nvPr>
        </p:nvSpPr>
        <p:spPr/>
        <p:txBody>
          <a:bodyPr/>
          <a:lstStyle/>
          <a:p>
            <a:pPr marL="355600" lvl="1" indent="-355600" eaLnBrk="1" hangingPunct="1">
              <a:lnSpc>
                <a:spcPct val="150000"/>
              </a:lnSpc>
              <a:buFont typeface="Arial" charset="0"/>
              <a:buChar char="•"/>
              <a:tabLst>
                <a:tab pos="273050" algn="l"/>
              </a:tabLst>
            </a:pPr>
            <a:r>
              <a:rPr lang="zh-CN" altLang="zh-CN" smtClean="0">
                <a:latin typeface="黑体" pitchFamily="2" charset="-122"/>
                <a:ea typeface="黑体" pitchFamily="2" charset="-122"/>
              </a:rPr>
              <a:t>优先服务校内需求；</a:t>
            </a: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所有服务项目均为付费项目；</a:t>
            </a:r>
            <a:endParaRPr lang="en-US"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收费标准制定时以非盈利为原则；</a:t>
            </a:r>
            <a:endParaRPr lang="en-US"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对耶鲁以外的服务增收</a:t>
            </a:r>
            <a:r>
              <a:rPr lang="en-US" altLang="zh-CN" smtClean="0">
                <a:latin typeface="黑体" pitchFamily="2" charset="-122"/>
                <a:ea typeface="黑体" pitchFamily="2" charset="-122"/>
              </a:rPr>
              <a:t>15%</a:t>
            </a:r>
            <a:r>
              <a:rPr lang="zh-CN" altLang="zh-CN" smtClean="0">
                <a:latin typeface="黑体" pitchFamily="2" charset="-122"/>
                <a:ea typeface="黑体" pitchFamily="2" charset="-122"/>
              </a:rPr>
              <a:t>或更高服务费用</a:t>
            </a:r>
            <a:r>
              <a:rPr lang="zh-CN" altLang="en-US" smtClean="0">
                <a:latin typeface="黑体" pitchFamily="2" charset="-122"/>
                <a:ea typeface="黑体" pitchFamily="2" charset="-122"/>
              </a:rPr>
              <a:t>；</a:t>
            </a:r>
            <a:endParaRPr lang="zh-CN"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zh-CN" smtClean="0">
                <a:latin typeface="黑体" pitchFamily="2" charset="-122"/>
                <a:ea typeface="黑体" pitchFamily="2" charset="-122"/>
              </a:rPr>
              <a:t>主要服务都是由</a:t>
            </a:r>
            <a:r>
              <a:rPr lang="en-US" altLang="zh-CN" smtClean="0">
                <a:latin typeface="黑体" pitchFamily="2" charset="-122"/>
                <a:ea typeface="黑体" pitchFamily="2" charset="-122"/>
              </a:rPr>
              <a:t>Keck</a:t>
            </a:r>
            <a:r>
              <a:rPr lang="zh-CN" altLang="zh-CN" smtClean="0">
                <a:latin typeface="黑体" pitchFamily="2" charset="-122"/>
                <a:ea typeface="黑体" pitchFamily="2" charset="-122"/>
              </a:rPr>
              <a:t>实验室独立完成</a:t>
            </a:r>
            <a:r>
              <a:rPr lang="zh-CN" altLang="en-US" smtClean="0">
                <a:latin typeface="黑体" pitchFamily="2" charset="-122"/>
                <a:ea typeface="黑体" pitchFamily="2" charset="-122"/>
              </a:rPr>
              <a:t>。</a:t>
            </a:r>
            <a:endParaRPr lang="zh-CN" altLang="zh-CN"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Keck</a:t>
            </a:r>
            <a:r>
              <a:rPr lang="zh-CN" altLang="en-US" sz="3600" smtClean="0">
                <a:latin typeface="黑体" pitchFamily="2" charset="-122"/>
                <a:ea typeface="黑体" pitchFamily="2" charset="-122"/>
              </a:rPr>
              <a:t>实验室</a:t>
            </a:r>
          </a:p>
        </p:txBody>
      </p:sp>
      <p:pic>
        <p:nvPicPr>
          <p:cNvPr id="5" name="图片 4" descr="2f3295d4d0cc1d31a08bb726.jpg"/>
          <p:cNvPicPr>
            <a:picLocks noChangeAspect="1"/>
          </p:cNvPicPr>
          <p:nvPr/>
        </p:nvPicPr>
        <p:blipFill>
          <a:blip r:embed="rId2" cstate="print"/>
          <a:stretch>
            <a:fillRect/>
          </a:stretch>
        </p:blipFill>
        <p:spPr>
          <a:xfrm>
            <a:off x="8010648" y="0"/>
            <a:ext cx="1133352" cy="114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6564" name="图片 7" descr="DSC_0842.JPG"/>
          <p:cNvPicPr>
            <a:picLocks noChangeAspect="1"/>
          </p:cNvPicPr>
          <p:nvPr/>
        </p:nvPicPr>
        <p:blipFill>
          <a:blip r:embed="rId3" cstate="print"/>
          <a:srcRect/>
          <a:stretch>
            <a:fillRect/>
          </a:stretch>
        </p:blipFill>
        <p:spPr bwMode="auto">
          <a:xfrm>
            <a:off x="1014413" y="1143000"/>
            <a:ext cx="4057650" cy="2700338"/>
          </a:xfrm>
          <a:prstGeom prst="rect">
            <a:avLst/>
          </a:prstGeom>
          <a:noFill/>
          <a:ln w="9525">
            <a:noFill/>
            <a:miter lim="800000"/>
            <a:headEnd/>
            <a:tailEnd/>
          </a:ln>
        </p:spPr>
      </p:pic>
      <p:pic>
        <p:nvPicPr>
          <p:cNvPr id="66565" name="图片 8" descr="DSC_0871.JPG"/>
          <p:cNvPicPr>
            <a:picLocks noChangeAspect="1"/>
          </p:cNvPicPr>
          <p:nvPr/>
        </p:nvPicPr>
        <p:blipFill>
          <a:blip r:embed="rId4" cstate="print"/>
          <a:srcRect/>
          <a:stretch>
            <a:fillRect/>
          </a:stretch>
        </p:blipFill>
        <p:spPr bwMode="auto">
          <a:xfrm>
            <a:off x="1014413" y="3943350"/>
            <a:ext cx="4057650" cy="2700338"/>
          </a:xfrm>
          <a:prstGeom prst="rect">
            <a:avLst/>
          </a:prstGeom>
          <a:noFill/>
          <a:ln w="9525">
            <a:noFill/>
            <a:miter lim="800000"/>
            <a:headEnd/>
            <a:tailEnd/>
          </a:ln>
        </p:spPr>
      </p:pic>
      <p:sp>
        <p:nvSpPr>
          <p:cNvPr id="66566" name="TextBox 9"/>
          <p:cNvSpPr txBox="1">
            <a:spLocks noChangeArrowheads="1"/>
          </p:cNvSpPr>
          <p:nvPr/>
        </p:nvSpPr>
        <p:spPr bwMode="auto">
          <a:xfrm>
            <a:off x="5786438" y="2143125"/>
            <a:ext cx="3143250" cy="584200"/>
          </a:xfrm>
          <a:prstGeom prst="rect">
            <a:avLst/>
          </a:prstGeom>
          <a:noFill/>
          <a:ln w="9525">
            <a:noFill/>
            <a:miter lim="800000"/>
            <a:headEnd/>
            <a:tailEnd/>
          </a:ln>
        </p:spPr>
        <p:txBody>
          <a:bodyPr>
            <a:spAutoFit/>
          </a:bodyPr>
          <a:lstStyle/>
          <a:p>
            <a:pPr>
              <a:buFont typeface="Wingdings" pitchFamily="2" charset="2"/>
              <a:buChar char="u"/>
            </a:pPr>
            <a:r>
              <a:rPr lang="zh-CN" altLang="en-US" sz="3200">
                <a:latin typeface="黑体" pitchFamily="2" charset="-122"/>
                <a:ea typeface="黑体" pitchFamily="2" charset="-122"/>
              </a:rPr>
              <a:t> 离心机</a:t>
            </a:r>
          </a:p>
        </p:txBody>
      </p:sp>
      <p:sp>
        <p:nvSpPr>
          <p:cNvPr id="66567" name="TextBox 10"/>
          <p:cNvSpPr txBox="1">
            <a:spLocks noChangeArrowheads="1"/>
          </p:cNvSpPr>
          <p:nvPr/>
        </p:nvSpPr>
        <p:spPr bwMode="auto">
          <a:xfrm>
            <a:off x="5786438" y="4929188"/>
            <a:ext cx="3143250" cy="1077912"/>
          </a:xfrm>
          <a:prstGeom prst="rect">
            <a:avLst/>
          </a:prstGeom>
          <a:noFill/>
          <a:ln w="9525">
            <a:noFill/>
            <a:miter lim="800000"/>
            <a:headEnd/>
            <a:tailEnd/>
          </a:ln>
        </p:spPr>
        <p:txBody>
          <a:bodyPr>
            <a:spAutoFit/>
          </a:bodyPr>
          <a:lstStyle/>
          <a:p>
            <a:pPr>
              <a:buFont typeface="Wingdings" pitchFamily="2" charset="2"/>
              <a:buChar char="u"/>
            </a:pPr>
            <a:r>
              <a:rPr lang="zh-CN" altLang="en-US" sz="3200">
                <a:latin typeface="黑体" pitchFamily="2" charset="-122"/>
                <a:ea typeface="黑体" pitchFamily="2" charset="-122"/>
              </a:rPr>
              <a:t> 高性能计算</a:t>
            </a:r>
            <a:endParaRPr lang="en-US" altLang="zh-CN" sz="3200">
              <a:latin typeface="黑体" pitchFamily="2" charset="-122"/>
              <a:ea typeface="黑体" pitchFamily="2" charset="-122"/>
            </a:endParaRPr>
          </a:p>
          <a:p>
            <a:r>
              <a:rPr lang="zh-CN" altLang="en-US" sz="3200">
                <a:latin typeface="黑体" pitchFamily="2" charset="-122"/>
                <a:ea typeface="黑体" pitchFamily="2" charset="-122"/>
              </a:rPr>
              <a:t>   集群</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zh-CN" altLang="zh-CN" smtClean="0">
                <a:latin typeface="黑体" pitchFamily="2" charset="-122"/>
                <a:ea typeface="黑体" pitchFamily="2" charset="-122"/>
              </a:rPr>
              <a:t>目标</a:t>
            </a:r>
            <a:endParaRPr lang="zh-CN" altLang="en-US" smtClean="0">
              <a:latin typeface="黑体" pitchFamily="2" charset="-122"/>
              <a:ea typeface="黑体" pitchFamily="2" charset="-122"/>
            </a:endParaRPr>
          </a:p>
        </p:txBody>
      </p:sp>
      <p:sp>
        <p:nvSpPr>
          <p:cNvPr id="8195" name="内容占位符 2"/>
          <p:cNvSpPr>
            <a:spLocks noGrp="1"/>
          </p:cNvSpPr>
          <p:nvPr>
            <p:ph idx="1"/>
          </p:nvPr>
        </p:nvSpPr>
        <p:spPr/>
        <p:txBody>
          <a:bodyPr/>
          <a:lstStyle/>
          <a:p>
            <a:pPr eaLnBrk="1" hangingPunct="1"/>
            <a:r>
              <a:rPr lang="zh-CN" altLang="zh-CN" smtClean="0">
                <a:latin typeface="黑体" pitchFamily="2" charset="-122"/>
                <a:ea typeface="黑体" pitchFamily="2" charset="-122"/>
              </a:rPr>
              <a:t>在实验室（平台）层面了解具体情况</a:t>
            </a:r>
          </a:p>
          <a:p>
            <a:pPr lvl="1" eaLnBrk="1" hangingPunct="1"/>
            <a:r>
              <a:rPr lang="zh-CN" altLang="zh-CN" smtClean="0">
                <a:latin typeface="黑体" pitchFamily="2" charset="-122"/>
                <a:ea typeface="黑体" pitchFamily="2" charset="-122"/>
              </a:rPr>
              <a:t>平台的基本情况 </a:t>
            </a:r>
          </a:p>
          <a:p>
            <a:pPr lvl="1" eaLnBrk="1" hangingPunct="1"/>
            <a:r>
              <a:rPr lang="zh-CN" altLang="zh-CN" smtClean="0">
                <a:latin typeface="黑体" pitchFamily="2" charset="-122"/>
                <a:ea typeface="黑体" pitchFamily="2" charset="-122"/>
              </a:rPr>
              <a:t>开放服务及其成效 </a:t>
            </a:r>
          </a:p>
          <a:p>
            <a:pPr lvl="1" eaLnBrk="1" hangingPunct="1"/>
            <a:r>
              <a:rPr lang="zh-CN" altLang="zh-CN" smtClean="0">
                <a:latin typeface="黑体" pitchFamily="2" charset="-122"/>
                <a:ea typeface="黑体" pitchFamily="2" charset="-122"/>
              </a:rPr>
              <a:t>技术队伍状况 </a:t>
            </a:r>
          </a:p>
          <a:p>
            <a:pPr lvl="1" eaLnBrk="1" hangingPunct="1"/>
            <a:r>
              <a:rPr lang="zh-CN" altLang="zh-CN" smtClean="0">
                <a:latin typeface="黑体" pitchFamily="2" charset="-122"/>
                <a:ea typeface="黑体" pitchFamily="2" charset="-122"/>
              </a:rPr>
              <a:t>维修维护工作状况</a:t>
            </a:r>
          </a:p>
          <a:p>
            <a:pPr eaLnBrk="1" hangingPunct="1"/>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用户构成</a:t>
            </a:r>
          </a:p>
        </p:txBody>
      </p:sp>
      <p:sp>
        <p:nvSpPr>
          <p:cNvPr id="7" name="内容占位符 7"/>
          <p:cNvSpPr>
            <a:spLocks noGrp="1"/>
          </p:cNvSpPr>
          <p:nvPr>
            <p:ph idx="1"/>
          </p:nvPr>
        </p:nvSpPr>
        <p:spPr/>
        <p:txBody>
          <a:bodyPr rtlCol="0">
            <a:noAutofit/>
          </a:bodyPr>
          <a:lstStyle/>
          <a:p>
            <a:pPr marL="355600" lvl="1" indent="-355600" eaLnBrk="1" fontAlgn="auto" hangingPunct="1">
              <a:lnSpc>
                <a:spcPct val="120000"/>
              </a:lnSpc>
              <a:spcAft>
                <a:spcPts val="0"/>
              </a:spcAft>
              <a:buFont typeface="Arial" pitchFamily="34" charset="0"/>
              <a:buNone/>
              <a:tabLst>
                <a:tab pos="273050" algn="l"/>
              </a:tabLst>
              <a:defRPr/>
            </a:pPr>
            <a:r>
              <a:rPr lang="en-US" altLang="zh-CN" sz="3200" dirty="0" smtClean="0"/>
              <a:t>Keck</a:t>
            </a:r>
            <a:r>
              <a:rPr lang="zh-CN" altLang="en-US" sz="3200" dirty="0" smtClean="0"/>
              <a:t>实验室用户来自于</a:t>
            </a:r>
            <a:endParaRPr lang="en-US" altLang="zh-CN" sz="3200" dirty="0" smtClean="0"/>
          </a:p>
          <a:p>
            <a:pPr marL="355600" lvl="1" indent="358775" eaLnBrk="1" fontAlgn="auto" hangingPunct="1">
              <a:lnSpc>
                <a:spcPct val="120000"/>
              </a:lnSpc>
              <a:spcAft>
                <a:spcPts val="0"/>
              </a:spcAft>
              <a:buFont typeface="Arial" pitchFamily="34" charset="0"/>
              <a:buChar char="•"/>
              <a:tabLst>
                <a:tab pos="273050" algn="l"/>
              </a:tabLst>
              <a:defRPr/>
            </a:pPr>
            <a:r>
              <a:rPr lang="en-US" altLang="zh-CN" sz="3200" dirty="0" smtClean="0"/>
              <a:t>27</a:t>
            </a:r>
            <a:r>
              <a:rPr lang="zh-CN" altLang="en-US" sz="3200" dirty="0" smtClean="0"/>
              <a:t>个国家</a:t>
            </a:r>
            <a:endParaRPr lang="en-US" altLang="zh-CN" sz="3200" dirty="0" smtClean="0"/>
          </a:p>
          <a:p>
            <a:pPr marL="355600" lvl="1" indent="358775" eaLnBrk="1" fontAlgn="auto" hangingPunct="1">
              <a:lnSpc>
                <a:spcPct val="120000"/>
              </a:lnSpc>
              <a:spcAft>
                <a:spcPts val="0"/>
              </a:spcAft>
              <a:buFont typeface="Arial" pitchFamily="34" charset="0"/>
              <a:buChar char="•"/>
              <a:tabLst>
                <a:tab pos="273050" algn="l"/>
              </a:tabLst>
              <a:defRPr/>
            </a:pPr>
            <a:r>
              <a:rPr lang="en-US" altLang="zh-CN" sz="3200" dirty="0" smtClean="0"/>
              <a:t>285</a:t>
            </a:r>
            <a:r>
              <a:rPr lang="zh-CN" altLang="en-US" sz="3200" dirty="0" smtClean="0"/>
              <a:t>个机构</a:t>
            </a:r>
            <a:endParaRPr lang="en-US" altLang="zh-CN" sz="3200" dirty="0" smtClean="0"/>
          </a:p>
          <a:p>
            <a:pPr marL="355600" lvl="1" indent="358775" eaLnBrk="1" fontAlgn="auto" hangingPunct="1">
              <a:lnSpc>
                <a:spcPct val="120000"/>
              </a:lnSpc>
              <a:spcAft>
                <a:spcPts val="0"/>
              </a:spcAft>
              <a:buFont typeface="Arial" pitchFamily="34" charset="0"/>
              <a:buNone/>
              <a:tabLst>
                <a:tab pos="273050" algn="l"/>
              </a:tabLst>
              <a:defRPr/>
            </a:pPr>
            <a:r>
              <a:rPr lang="zh-CN" altLang="en-US" sz="3200" dirty="0" smtClean="0"/>
              <a:t>共有</a:t>
            </a:r>
            <a:r>
              <a:rPr lang="en-US" altLang="zh-CN" sz="3200" dirty="0" smtClean="0"/>
              <a:t>1040</a:t>
            </a:r>
            <a:r>
              <a:rPr lang="zh-CN" altLang="en-US" sz="3200" dirty="0" smtClean="0"/>
              <a:t>名用户；</a:t>
            </a:r>
            <a:endParaRPr lang="en-US" altLang="zh-CN" sz="3200" dirty="0" smtClean="0"/>
          </a:p>
          <a:p>
            <a:pPr marL="755650" lvl="2" indent="-41275" eaLnBrk="1" fontAlgn="auto" hangingPunct="1">
              <a:lnSpc>
                <a:spcPct val="120000"/>
              </a:lnSpc>
              <a:spcAft>
                <a:spcPts val="0"/>
              </a:spcAft>
              <a:buFont typeface="Arial" pitchFamily="34" charset="0"/>
              <a:buChar char="•"/>
              <a:tabLst>
                <a:tab pos="273050" algn="l"/>
              </a:tabLst>
              <a:defRPr/>
            </a:pPr>
            <a:r>
              <a:rPr lang="zh-CN" altLang="en-US" dirty="0" smtClean="0"/>
              <a:t> 其中，来自耶鲁大学</a:t>
            </a:r>
            <a:r>
              <a:rPr lang="en-US" altLang="zh-CN" dirty="0" smtClean="0"/>
              <a:t>——444</a:t>
            </a:r>
            <a:r>
              <a:rPr lang="zh-CN" altLang="en-US" dirty="0" smtClean="0"/>
              <a:t>名</a:t>
            </a:r>
            <a:endParaRPr lang="en-US" altLang="zh-CN" dirty="0" smtClean="0"/>
          </a:p>
          <a:p>
            <a:pPr marL="755650" lvl="2" indent="-41275" eaLnBrk="1" fontAlgn="auto" hangingPunct="1">
              <a:lnSpc>
                <a:spcPct val="120000"/>
              </a:lnSpc>
              <a:spcAft>
                <a:spcPts val="0"/>
              </a:spcAft>
              <a:buFont typeface="Arial" pitchFamily="34" charset="0"/>
              <a:buChar char="•"/>
              <a:tabLst>
                <a:tab pos="273050" algn="l"/>
              </a:tabLst>
              <a:defRPr/>
            </a:pPr>
            <a:r>
              <a:rPr lang="zh-CN" altLang="en-US" dirty="0" smtClean="0"/>
              <a:t> 耶鲁大学以外的其他机构收入</a:t>
            </a:r>
            <a:r>
              <a:rPr lang="en-US" altLang="zh-CN" dirty="0" smtClean="0"/>
              <a:t>——596</a:t>
            </a:r>
            <a:r>
              <a:rPr lang="zh-CN" altLang="en-US" dirty="0" smtClean="0"/>
              <a:t>名</a:t>
            </a:r>
            <a:endParaRPr lang="en-US" altLang="zh-CN" sz="3200" dirty="0" smtClean="0"/>
          </a:p>
          <a:p>
            <a:pPr marL="755650" lvl="2" indent="-41275" eaLnBrk="1" fontAlgn="auto" hangingPunct="1">
              <a:lnSpc>
                <a:spcPct val="120000"/>
              </a:lnSpc>
              <a:spcAft>
                <a:spcPts val="0"/>
              </a:spcAft>
              <a:buFont typeface="Arial" pitchFamily="34" charset="0"/>
              <a:buNone/>
              <a:tabLst>
                <a:tab pos="273050" algn="l"/>
              </a:tabLst>
              <a:defRPr/>
            </a:pPr>
            <a:r>
              <a:rPr lang="zh-CN" altLang="en-US" sz="3200" dirty="0" smtClean="0"/>
              <a:t>服务总量的</a:t>
            </a:r>
            <a:r>
              <a:rPr lang="en-US" altLang="zh-CN" sz="3200" dirty="0" smtClean="0"/>
              <a:t>93%</a:t>
            </a:r>
            <a:r>
              <a:rPr lang="zh-CN" altLang="en-US" sz="3200" dirty="0" smtClean="0"/>
              <a:t>向耶鲁大学内部人员提供</a:t>
            </a:r>
            <a:endParaRPr lang="en-US" altLang="zh-CN" dirty="0" smtClean="0"/>
          </a:p>
          <a:p>
            <a:pPr marL="755650" lvl="2" indent="-41275" eaLnBrk="1" fontAlgn="auto" hangingPunct="1">
              <a:lnSpc>
                <a:spcPct val="120000"/>
              </a:lnSpc>
              <a:spcAft>
                <a:spcPts val="0"/>
              </a:spcAft>
              <a:buFont typeface="Arial" pitchFamily="34" charset="0"/>
              <a:buChar char="•"/>
              <a:tabLst>
                <a:tab pos="273050" algn="l"/>
              </a:tabLst>
              <a:defRPr/>
            </a:pPr>
            <a:endParaRPr lang="zh-CN" altLang="zh-CN" sz="3200" dirty="0" smtClean="0"/>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收入来源</a:t>
            </a:r>
          </a:p>
        </p:txBody>
      </p:sp>
      <p:sp>
        <p:nvSpPr>
          <p:cNvPr id="68611" name="内容占位符 7"/>
          <p:cNvSpPr>
            <a:spLocks noGrp="1"/>
          </p:cNvSpPr>
          <p:nvPr>
            <p:ph idx="1"/>
          </p:nvPr>
        </p:nvSpPr>
        <p:spPr/>
        <p:txBody>
          <a:bodyPr/>
          <a:lstStyle/>
          <a:p>
            <a:pPr marL="355600" lvl="1" indent="-355600" eaLnBrk="1" hangingPunct="1">
              <a:lnSpc>
                <a:spcPct val="114000"/>
              </a:lnSpc>
              <a:buFont typeface="Arial" charset="0"/>
              <a:buChar char="•"/>
              <a:tabLst>
                <a:tab pos="273050" algn="l"/>
              </a:tabLst>
            </a:pPr>
            <a:r>
              <a:rPr lang="zh-CN" altLang="en-US" sz="3200" smtClean="0">
                <a:latin typeface="黑体" pitchFamily="2" charset="-122"/>
                <a:ea typeface="黑体" pitchFamily="2" charset="-122"/>
              </a:rPr>
              <a:t>服务收入</a:t>
            </a:r>
            <a:r>
              <a:rPr lang="en-US" altLang="zh-CN" sz="3200" smtClean="0">
                <a:latin typeface="黑体" pitchFamily="2" charset="-122"/>
                <a:ea typeface="黑体" pitchFamily="2" charset="-122"/>
              </a:rPr>
              <a:t>——</a:t>
            </a:r>
            <a:r>
              <a:rPr lang="en-US" altLang="zh-CN" sz="3200" smtClean="0">
                <a:solidFill>
                  <a:srgbClr val="FF0000"/>
                </a:solidFill>
                <a:latin typeface="黑体" pitchFamily="2" charset="-122"/>
                <a:ea typeface="黑体" pitchFamily="2" charset="-122"/>
              </a:rPr>
              <a:t>59%</a:t>
            </a:r>
            <a:r>
              <a:rPr lang="zh-CN" altLang="en-US" sz="3200" smtClean="0">
                <a:latin typeface="黑体" pitchFamily="2" charset="-122"/>
                <a:ea typeface="黑体" pitchFamily="2" charset="-122"/>
              </a:rPr>
              <a:t>；</a:t>
            </a:r>
            <a:endParaRPr lang="en-US" altLang="zh-CN" sz="3200" smtClean="0">
              <a:latin typeface="黑体" pitchFamily="2" charset="-122"/>
              <a:ea typeface="黑体" pitchFamily="2" charset="-122"/>
            </a:endParaRPr>
          </a:p>
          <a:p>
            <a:pPr marL="755650" lvl="2" indent="-355600" eaLnBrk="1" hangingPunct="1">
              <a:lnSpc>
                <a:spcPct val="114000"/>
              </a:lnSpc>
              <a:tabLst>
                <a:tab pos="273050" algn="l"/>
              </a:tabLst>
            </a:pPr>
            <a:r>
              <a:rPr lang="zh-CN" altLang="en-US" smtClean="0">
                <a:latin typeface="黑体" pitchFamily="2" charset="-122"/>
                <a:ea typeface="黑体" pitchFamily="2" charset="-122"/>
              </a:rPr>
              <a:t>其中，耶鲁大学内部收入</a:t>
            </a:r>
            <a:r>
              <a:rPr lang="en-US" altLang="zh-CN" smtClean="0">
                <a:latin typeface="黑体" pitchFamily="2" charset="-122"/>
                <a:ea typeface="黑体" pitchFamily="2" charset="-122"/>
              </a:rPr>
              <a:t>——</a:t>
            </a:r>
            <a:r>
              <a:rPr lang="en-US" altLang="zh-CN" smtClean="0">
                <a:solidFill>
                  <a:srgbClr val="FF0000"/>
                </a:solidFill>
                <a:latin typeface="黑体" pitchFamily="2" charset="-122"/>
                <a:ea typeface="黑体" pitchFamily="2" charset="-122"/>
              </a:rPr>
              <a:t>37%</a:t>
            </a:r>
          </a:p>
          <a:p>
            <a:pPr marL="755650" lvl="2" indent="-355600" eaLnBrk="1" hangingPunct="1">
              <a:lnSpc>
                <a:spcPct val="114000"/>
              </a:lnSpc>
              <a:tabLst>
                <a:tab pos="273050" algn="l"/>
              </a:tabLst>
            </a:pPr>
            <a:r>
              <a:rPr lang="zh-CN" altLang="en-US" smtClean="0">
                <a:latin typeface="黑体" pitchFamily="2" charset="-122"/>
                <a:ea typeface="黑体" pitchFamily="2" charset="-122"/>
              </a:rPr>
              <a:t>耶鲁大学以外的其他机构收入</a:t>
            </a:r>
            <a:r>
              <a:rPr lang="en-US" altLang="zh-CN" smtClean="0">
                <a:latin typeface="黑体" pitchFamily="2" charset="-122"/>
                <a:ea typeface="黑体" pitchFamily="2" charset="-122"/>
              </a:rPr>
              <a:t>——</a:t>
            </a:r>
            <a:r>
              <a:rPr lang="en-US" altLang="zh-CN" smtClean="0">
                <a:solidFill>
                  <a:srgbClr val="FF0000"/>
                </a:solidFill>
                <a:latin typeface="黑体" pitchFamily="2" charset="-122"/>
                <a:ea typeface="黑体" pitchFamily="2" charset="-122"/>
              </a:rPr>
              <a:t>22%</a:t>
            </a:r>
          </a:p>
          <a:p>
            <a:pPr marL="355600" lvl="1" indent="-355600" eaLnBrk="1" hangingPunct="1">
              <a:lnSpc>
                <a:spcPct val="114000"/>
              </a:lnSpc>
              <a:buFont typeface="Arial" charset="0"/>
              <a:buChar char="•"/>
              <a:tabLst>
                <a:tab pos="273050" algn="l"/>
              </a:tabLst>
            </a:pPr>
            <a:r>
              <a:rPr lang="zh-CN" altLang="en-US" sz="3200" smtClean="0">
                <a:latin typeface="黑体" pitchFamily="2" charset="-122"/>
                <a:ea typeface="黑体" pitchFamily="2" charset="-122"/>
              </a:rPr>
              <a:t>耶鲁大学拨款</a:t>
            </a:r>
            <a:r>
              <a:rPr lang="en-US" altLang="zh-CN" sz="3200" smtClean="0">
                <a:latin typeface="黑体" pitchFamily="2" charset="-122"/>
                <a:ea typeface="黑体" pitchFamily="2" charset="-122"/>
              </a:rPr>
              <a:t>——</a:t>
            </a:r>
            <a:r>
              <a:rPr lang="en-US" altLang="zh-CN" sz="3200" smtClean="0">
                <a:solidFill>
                  <a:srgbClr val="FF0000"/>
                </a:solidFill>
                <a:latin typeface="黑体" pitchFamily="2" charset="-122"/>
                <a:ea typeface="黑体" pitchFamily="2" charset="-122"/>
              </a:rPr>
              <a:t>9%</a:t>
            </a:r>
            <a:r>
              <a:rPr lang="zh-CN" altLang="en-US" sz="3200" smtClean="0">
                <a:latin typeface="黑体" pitchFamily="2" charset="-122"/>
                <a:ea typeface="黑体" pitchFamily="2" charset="-122"/>
              </a:rPr>
              <a:t>；</a:t>
            </a: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Char char="•"/>
              <a:tabLst>
                <a:tab pos="273050" algn="l"/>
              </a:tabLst>
            </a:pPr>
            <a:r>
              <a:rPr lang="zh-CN" altLang="en-US" sz="3200" smtClean="0">
                <a:latin typeface="黑体" pitchFamily="2" charset="-122"/>
                <a:ea typeface="黑体" pitchFamily="2" charset="-122"/>
              </a:rPr>
              <a:t>各种基金资助</a:t>
            </a:r>
            <a:r>
              <a:rPr lang="en-US" altLang="zh-CN" sz="3200" smtClean="0">
                <a:latin typeface="黑体" pitchFamily="2" charset="-122"/>
                <a:ea typeface="黑体" pitchFamily="2" charset="-122"/>
              </a:rPr>
              <a:t>——</a:t>
            </a:r>
            <a:r>
              <a:rPr lang="en-US" altLang="zh-CN" sz="3200" smtClean="0">
                <a:solidFill>
                  <a:srgbClr val="FF0000"/>
                </a:solidFill>
                <a:latin typeface="黑体" pitchFamily="2" charset="-122"/>
                <a:ea typeface="黑体" pitchFamily="2" charset="-122"/>
              </a:rPr>
              <a:t>32%</a:t>
            </a:r>
          </a:p>
          <a:p>
            <a:pPr marL="355600" lvl="1" indent="-355600" eaLnBrk="1" hangingPunct="1">
              <a:lnSpc>
                <a:spcPct val="114000"/>
              </a:lnSpc>
              <a:buFont typeface="Arial" charset="0"/>
              <a:buNone/>
              <a:tabLst>
                <a:tab pos="273050" algn="l"/>
              </a:tabLst>
            </a:pPr>
            <a:r>
              <a:rPr lang="en-US" altLang="zh-CN" sz="3200" smtClean="0">
                <a:latin typeface="黑体" pitchFamily="2" charset="-122"/>
                <a:ea typeface="黑体" pitchFamily="2" charset="-122"/>
              </a:rPr>
              <a:t>    Keck</a:t>
            </a:r>
            <a:r>
              <a:rPr lang="zh-CN" altLang="en-US" sz="3200" smtClean="0">
                <a:latin typeface="黑体" pitchFamily="2" charset="-122"/>
                <a:ea typeface="黑体" pitchFamily="2" charset="-122"/>
              </a:rPr>
              <a:t>从耶鲁大学及各种基金获得的收益达到</a:t>
            </a:r>
            <a:r>
              <a:rPr lang="en-US" altLang="zh-CN" sz="3200" smtClean="0">
                <a:solidFill>
                  <a:srgbClr val="FF0000"/>
                </a:solidFill>
                <a:latin typeface="黑体" pitchFamily="2" charset="-122"/>
                <a:ea typeface="黑体" pitchFamily="2" charset="-122"/>
              </a:rPr>
              <a:t>41%</a:t>
            </a:r>
            <a:r>
              <a:rPr lang="zh-CN" altLang="en-US" sz="3200" smtClean="0">
                <a:latin typeface="黑体" pitchFamily="2" charset="-122"/>
                <a:ea typeface="黑体" pitchFamily="2" charset="-122"/>
              </a:rPr>
              <a:t>，使得</a:t>
            </a:r>
            <a:r>
              <a:rPr lang="en-US" altLang="zh-CN" sz="3200" smtClean="0">
                <a:latin typeface="黑体" pitchFamily="2" charset="-122"/>
                <a:ea typeface="黑体" pitchFamily="2" charset="-122"/>
              </a:rPr>
              <a:t>Keck</a:t>
            </a:r>
            <a:r>
              <a:rPr lang="zh-CN" altLang="en-US" sz="3200" smtClean="0">
                <a:latin typeface="黑体" pitchFamily="2" charset="-122"/>
                <a:ea typeface="黑体" pitchFamily="2" charset="-122"/>
              </a:rPr>
              <a:t>实验室的服务费用维持在较低水平上。</a:t>
            </a:r>
            <a:endParaRPr lang="zh-CN" altLang="zh-CN" sz="3200" smtClean="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pPr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收入来源</a:t>
            </a:r>
          </a:p>
        </p:txBody>
      </p:sp>
      <p:sp>
        <p:nvSpPr>
          <p:cNvPr id="69635" name="内容占位符 7"/>
          <p:cNvSpPr>
            <a:spLocks noGrp="1"/>
          </p:cNvSpPr>
          <p:nvPr>
            <p:ph idx="1"/>
          </p:nvPr>
        </p:nvSpPr>
        <p:spPr/>
        <p:txBody>
          <a:bodyPr/>
          <a:lstStyle/>
          <a:p>
            <a:pPr marL="355600" lvl="1" indent="-355600" eaLnBrk="1" hangingPunct="1">
              <a:lnSpc>
                <a:spcPct val="114000"/>
              </a:lnSpc>
              <a:buFont typeface="Arial" charset="0"/>
              <a:buNone/>
              <a:tabLst>
                <a:tab pos="273050" algn="l"/>
              </a:tabLst>
            </a:pPr>
            <a:r>
              <a:rPr lang="zh-CN" altLang="en-US" smtClean="0">
                <a:latin typeface="黑体" pitchFamily="2" charset="-122"/>
                <a:ea typeface="黑体" pitchFamily="2" charset="-122"/>
              </a:rPr>
              <a:t>      收费的目的是为了保证设备的正常运行，以降低总体成本。</a:t>
            </a:r>
            <a:endParaRPr lang="en-US" altLang="zh-CN" smtClean="0">
              <a:latin typeface="黑体" pitchFamily="2" charset="-122"/>
              <a:ea typeface="黑体" pitchFamily="2" charset="-122"/>
            </a:endParaRPr>
          </a:p>
          <a:p>
            <a:pPr marL="355600" lvl="1" indent="-355600" eaLnBrk="1" hangingPunct="1">
              <a:lnSpc>
                <a:spcPct val="114000"/>
              </a:lnSpc>
              <a:buFont typeface="Arial" charset="0"/>
              <a:buNone/>
              <a:tabLst>
                <a:tab pos="273050" algn="l"/>
              </a:tabLst>
            </a:pPr>
            <a:r>
              <a:rPr lang="en-US" altLang="zh-CN" smtClean="0">
                <a:latin typeface="黑体" pitchFamily="2" charset="-122"/>
                <a:ea typeface="黑体" pitchFamily="2" charset="-122"/>
              </a:rPr>
              <a:t>      </a:t>
            </a:r>
            <a:r>
              <a:rPr lang="zh-CN" altLang="en-US" smtClean="0">
                <a:latin typeface="黑体" pitchFamily="2" charset="-122"/>
                <a:ea typeface="黑体" pitchFamily="2" charset="-122"/>
              </a:rPr>
              <a:t>对校外单位用户只增收高于成本</a:t>
            </a:r>
            <a:r>
              <a:rPr lang="en-US" altLang="zh-CN" smtClean="0">
                <a:latin typeface="黑体" pitchFamily="2" charset="-122"/>
                <a:ea typeface="黑体" pitchFamily="2" charset="-122"/>
              </a:rPr>
              <a:t>15%</a:t>
            </a:r>
            <a:r>
              <a:rPr lang="zh-CN" altLang="en-US" smtClean="0">
                <a:latin typeface="黑体" pitchFamily="2" charset="-122"/>
                <a:ea typeface="黑体" pitchFamily="2" charset="-122"/>
              </a:rPr>
              <a:t>的费用，目的是吸引更多校外用户前来试验，扩大实验室的影响力。</a:t>
            </a:r>
            <a:endParaRPr lang="en-US" altLang="zh-CN" smtClean="0">
              <a:latin typeface="黑体" pitchFamily="2" charset="-122"/>
              <a:ea typeface="黑体" pitchFamily="2" charset="-122"/>
            </a:endParaRPr>
          </a:p>
          <a:p>
            <a:pPr marL="355600" lvl="1" indent="-355600" eaLnBrk="1" hangingPunct="1">
              <a:lnSpc>
                <a:spcPct val="114000"/>
              </a:lnSpc>
              <a:buFont typeface="Arial" charset="0"/>
              <a:buNone/>
              <a:tabLst>
                <a:tab pos="273050" algn="l"/>
              </a:tabLst>
            </a:pPr>
            <a:r>
              <a:rPr lang="en-US" altLang="zh-CN" smtClean="0">
                <a:latin typeface="黑体" pitchFamily="2" charset="-122"/>
                <a:ea typeface="黑体" pitchFamily="2" charset="-122"/>
              </a:rPr>
              <a:t>    Keck</a:t>
            </a:r>
            <a:r>
              <a:rPr lang="zh-CN" altLang="en-US" smtClean="0">
                <a:latin typeface="黑体" pitchFamily="2" charset="-122"/>
                <a:ea typeface="黑体" pitchFamily="2" charset="-122"/>
              </a:rPr>
              <a:t>从耶鲁大学及各种基金获得的收益达到</a:t>
            </a:r>
            <a:r>
              <a:rPr lang="en-US" altLang="zh-CN" smtClean="0">
                <a:solidFill>
                  <a:srgbClr val="FF0000"/>
                </a:solidFill>
                <a:latin typeface="黑体" pitchFamily="2" charset="-122"/>
                <a:ea typeface="黑体" pitchFamily="2" charset="-122"/>
              </a:rPr>
              <a:t>41%</a:t>
            </a:r>
            <a:r>
              <a:rPr lang="zh-CN" altLang="en-US" smtClean="0">
                <a:latin typeface="黑体" pitchFamily="2" charset="-122"/>
                <a:ea typeface="黑体" pitchFamily="2" charset="-122"/>
              </a:rPr>
              <a:t>，使得</a:t>
            </a:r>
            <a:r>
              <a:rPr lang="en-US" altLang="zh-CN" smtClean="0">
                <a:latin typeface="黑体" pitchFamily="2" charset="-122"/>
                <a:ea typeface="黑体" pitchFamily="2" charset="-122"/>
              </a:rPr>
              <a:t>Keck</a:t>
            </a:r>
            <a:r>
              <a:rPr lang="zh-CN" altLang="en-US" smtClean="0">
                <a:latin typeface="黑体" pitchFamily="2" charset="-122"/>
                <a:ea typeface="黑体" pitchFamily="2" charset="-122"/>
              </a:rPr>
              <a:t>实验室的服务费用维持在较低水平上。</a:t>
            </a:r>
            <a:endParaRPr lang="zh-CN" altLang="zh-CN" smtClean="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214313" y="642938"/>
            <a:ext cx="8229600" cy="1143000"/>
          </a:xfrm>
        </p:spPr>
        <p:txBody>
          <a:bodyPr/>
          <a:lstStyle/>
          <a:p>
            <a:pPr algn="l" eaLnBrk="1" hangingPunct="1"/>
            <a:r>
              <a:rPr lang="en-US" altLang="zh-CN" sz="3200" smtClean="0">
                <a:latin typeface="黑体" pitchFamily="2" charset="-122"/>
                <a:ea typeface="黑体" pitchFamily="2" charset="-122"/>
              </a:rPr>
              <a:t> Keck</a:t>
            </a:r>
            <a:r>
              <a:rPr lang="zh-CN" altLang="en-US" sz="3200" smtClean="0">
                <a:latin typeface="黑体" pitchFamily="2" charset="-122"/>
                <a:ea typeface="黑体" pitchFamily="2" charset="-122"/>
              </a:rPr>
              <a:t>实验室</a:t>
            </a:r>
            <a:r>
              <a:rPr lang="en-US" altLang="zh-CN" sz="3200" smtClean="0">
                <a:latin typeface="黑体" pitchFamily="2" charset="-122"/>
                <a:ea typeface="黑体" pitchFamily="2" charset="-122"/>
              </a:rPr>
              <a:t>-2700</a:t>
            </a:r>
            <a:r>
              <a:rPr lang="zh-CN" altLang="en-US" sz="3200" smtClean="0">
                <a:latin typeface="黑体" pitchFamily="2" charset="-122"/>
                <a:ea typeface="黑体" pitchFamily="2" charset="-122"/>
              </a:rPr>
              <a:t>万元设备购置经费来源</a:t>
            </a:r>
          </a:p>
        </p:txBody>
      </p:sp>
      <p:pic>
        <p:nvPicPr>
          <p:cNvPr id="5" name="图片 4" descr="2f3295d4d0cc1d31a08bb726.jpg"/>
          <p:cNvPicPr>
            <a:picLocks noChangeAspect="1"/>
          </p:cNvPicPr>
          <p:nvPr/>
        </p:nvPicPr>
        <p:blipFill>
          <a:blip r:embed="rId2" cstate="print"/>
          <a:stretch>
            <a:fillRect/>
          </a:stretch>
        </p:blipFill>
        <p:spPr>
          <a:xfrm>
            <a:off x="8141120" y="-714"/>
            <a:ext cx="1005565" cy="1016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内容占位符 7"/>
          <p:cNvSpPr>
            <a:spLocks noGrp="1"/>
          </p:cNvSpPr>
          <p:nvPr>
            <p:ph idx="1"/>
          </p:nvPr>
        </p:nvSpPr>
        <p:spPr>
          <a:xfrm>
            <a:off x="428625" y="2071688"/>
            <a:ext cx="8229600" cy="4525962"/>
          </a:xfrm>
        </p:spPr>
        <p:txBody>
          <a:bodyPr rtlCol="0">
            <a:noAutofit/>
          </a:bodyPr>
          <a:lstStyle/>
          <a:p>
            <a:pPr marL="355600" lvl="1" indent="-355600" eaLnBrk="1" fontAlgn="auto" hangingPunct="1">
              <a:lnSpc>
                <a:spcPct val="114000"/>
              </a:lnSpc>
              <a:spcAft>
                <a:spcPts val="0"/>
              </a:spcAft>
              <a:buFont typeface="Arial" pitchFamily="34" charset="0"/>
              <a:buChar char="•"/>
              <a:tabLst>
                <a:tab pos="273050" algn="l"/>
              </a:tabLst>
              <a:defRPr/>
            </a:pPr>
            <a:r>
              <a:rPr lang="zh-CN" altLang="en-US" dirty="0" smtClean="0"/>
              <a:t>各项国家及其他基金支持</a:t>
            </a:r>
            <a:r>
              <a:rPr lang="en-US" altLang="zh-CN" dirty="0" smtClean="0"/>
              <a:t>——</a:t>
            </a:r>
            <a:r>
              <a:rPr lang="en-US" altLang="zh-CN" dirty="0" smtClean="0">
                <a:solidFill>
                  <a:srgbClr val="FF0000"/>
                </a:solidFill>
              </a:rPr>
              <a:t>58%</a:t>
            </a:r>
            <a:r>
              <a:rPr lang="zh-CN" altLang="en-US" dirty="0" smtClean="0"/>
              <a:t>；</a:t>
            </a:r>
            <a:endParaRPr lang="en-US" altLang="zh-CN" dirty="0" smtClean="0"/>
          </a:p>
          <a:p>
            <a:pPr marL="355600" lvl="1" indent="-355600" eaLnBrk="1" fontAlgn="auto" hangingPunct="1">
              <a:lnSpc>
                <a:spcPct val="114000"/>
              </a:lnSpc>
              <a:spcAft>
                <a:spcPts val="0"/>
              </a:spcAft>
              <a:buFont typeface="Arial" pitchFamily="34" charset="0"/>
              <a:buChar char="•"/>
              <a:tabLst>
                <a:tab pos="273050" algn="l"/>
              </a:tabLst>
              <a:defRPr/>
            </a:pPr>
            <a:r>
              <a:rPr lang="zh-CN" altLang="en-US" dirty="0" smtClean="0"/>
              <a:t>服务收入</a:t>
            </a:r>
            <a:r>
              <a:rPr lang="en-US" altLang="zh-CN" dirty="0" smtClean="0"/>
              <a:t>——</a:t>
            </a:r>
            <a:r>
              <a:rPr lang="en-US" altLang="zh-CN" dirty="0" smtClean="0">
                <a:solidFill>
                  <a:srgbClr val="FF0000"/>
                </a:solidFill>
              </a:rPr>
              <a:t>25%</a:t>
            </a:r>
            <a:r>
              <a:rPr lang="zh-CN" altLang="en-US" dirty="0" smtClean="0"/>
              <a:t>；</a:t>
            </a:r>
            <a:endParaRPr lang="en-US" altLang="zh-CN" dirty="0" smtClean="0"/>
          </a:p>
          <a:p>
            <a:pPr marL="355600" lvl="1" indent="-355600" eaLnBrk="1" fontAlgn="auto" hangingPunct="1">
              <a:lnSpc>
                <a:spcPct val="114000"/>
              </a:lnSpc>
              <a:spcAft>
                <a:spcPts val="0"/>
              </a:spcAft>
              <a:buFont typeface="Arial" pitchFamily="34" charset="0"/>
              <a:buChar char="•"/>
              <a:tabLst>
                <a:tab pos="273050" algn="l"/>
              </a:tabLst>
              <a:defRPr/>
            </a:pPr>
            <a:r>
              <a:rPr lang="zh-CN" altLang="en-US" dirty="0" smtClean="0"/>
              <a:t>耶鲁大学资助</a:t>
            </a:r>
            <a:r>
              <a:rPr lang="en-US" altLang="zh-CN" dirty="0" smtClean="0"/>
              <a:t>——</a:t>
            </a:r>
            <a:r>
              <a:rPr lang="en-US" altLang="zh-CN" dirty="0" smtClean="0">
                <a:solidFill>
                  <a:srgbClr val="FF0000"/>
                </a:solidFill>
              </a:rPr>
              <a:t>13%</a:t>
            </a:r>
            <a:r>
              <a:rPr lang="zh-CN" altLang="en-US" dirty="0" smtClean="0"/>
              <a:t>；</a:t>
            </a:r>
            <a:endParaRPr lang="en-US" altLang="zh-CN" dirty="0" smtClean="0"/>
          </a:p>
          <a:p>
            <a:pPr marL="355600" lvl="1" indent="-355600" eaLnBrk="1" fontAlgn="auto" hangingPunct="1">
              <a:lnSpc>
                <a:spcPct val="114000"/>
              </a:lnSpc>
              <a:spcAft>
                <a:spcPts val="0"/>
              </a:spcAft>
              <a:buFont typeface="Arial" pitchFamily="34" charset="0"/>
              <a:buChar char="•"/>
              <a:tabLst>
                <a:tab pos="273050" algn="l"/>
              </a:tabLst>
              <a:defRPr/>
            </a:pPr>
            <a:r>
              <a:rPr lang="zh-CN" altLang="en-US" dirty="0" smtClean="0"/>
              <a:t>其他</a:t>
            </a:r>
            <a:r>
              <a:rPr lang="en-US" altLang="zh-CN" dirty="0" smtClean="0"/>
              <a:t>——</a:t>
            </a:r>
            <a:r>
              <a:rPr lang="en-US" altLang="zh-CN" dirty="0" smtClean="0">
                <a:solidFill>
                  <a:srgbClr val="FF0000"/>
                </a:solidFill>
              </a:rPr>
              <a:t>4%</a:t>
            </a:r>
          </a:p>
          <a:p>
            <a:pPr marL="355600" lvl="1" indent="-355600" eaLnBrk="1" fontAlgn="auto" hangingPunct="1">
              <a:lnSpc>
                <a:spcPct val="114000"/>
              </a:lnSpc>
              <a:spcAft>
                <a:spcPts val="0"/>
              </a:spcAft>
              <a:buFont typeface="Arial" pitchFamily="34" charset="0"/>
              <a:buNone/>
              <a:tabLst>
                <a:tab pos="273050" algn="l"/>
              </a:tabLst>
              <a:defRPr/>
            </a:pPr>
            <a:r>
              <a:rPr lang="en-US" altLang="zh-CN" dirty="0" smtClean="0">
                <a:solidFill>
                  <a:srgbClr val="FF0000"/>
                </a:solidFill>
              </a:rPr>
              <a:t>      </a:t>
            </a:r>
            <a:r>
              <a:rPr lang="zh-CN" altLang="en-US" dirty="0" smtClean="0">
                <a:solidFill>
                  <a:schemeClr val="tx1">
                    <a:lumMod val="95000"/>
                    <a:lumOff val="5000"/>
                  </a:schemeClr>
                </a:solidFill>
              </a:rPr>
              <a:t>设备购置费用大部分还是来自于国家基金经费，</a:t>
            </a:r>
            <a:r>
              <a:rPr lang="en-US" altLang="zh-CN" dirty="0" smtClean="0">
                <a:solidFill>
                  <a:schemeClr val="tx1">
                    <a:lumMod val="95000"/>
                    <a:lumOff val="5000"/>
                  </a:schemeClr>
                </a:solidFill>
              </a:rPr>
              <a:t>Keck</a:t>
            </a:r>
            <a:r>
              <a:rPr lang="zh-CN" altLang="en-US" dirty="0" smtClean="0">
                <a:solidFill>
                  <a:schemeClr val="tx1">
                    <a:lumMod val="95000"/>
                    <a:lumOff val="5000"/>
                  </a:schemeClr>
                </a:solidFill>
              </a:rPr>
              <a:t>自身服务收入也占一定比重</a:t>
            </a:r>
            <a:r>
              <a:rPr lang="zh-CN" altLang="en-US" sz="3200" dirty="0" smtClean="0">
                <a:solidFill>
                  <a:schemeClr val="tx1">
                    <a:lumMod val="95000"/>
                    <a:lumOff val="5000"/>
                  </a:schemeClr>
                </a:solidFill>
              </a:rPr>
              <a:t>。</a:t>
            </a:r>
            <a:endParaRPr lang="zh-CN" altLang="zh-CN" sz="32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服务方式</a:t>
            </a:r>
          </a:p>
        </p:txBody>
      </p:sp>
      <p:pic>
        <p:nvPicPr>
          <p:cNvPr id="5" name="图片 4" descr="2f3295d4d0cc1d31a08bb726.jpg"/>
          <p:cNvPicPr>
            <a:picLocks noChangeAspect="1"/>
          </p:cNvPicPr>
          <p:nvPr/>
        </p:nvPicPr>
        <p:blipFill>
          <a:blip r:embed="rId2" cstate="print"/>
          <a:stretch>
            <a:fillRect/>
          </a:stretch>
        </p:blipFill>
        <p:spPr>
          <a:xfrm>
            <a:off x="8248294" y="-1303"/>
            <a:ext cx="900596" cy="909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684" name="内容占位符 7"/>
          <p:cNvSpPr>
            <a:spLocks noGrp="1"/>
          </p:cNvSpPr>
          <p:nvPr>
            <p:ph idx="1"/>
          </p:nvPr>
        </p:nvSpPr>
        <p:spPr>
          <a:xfrm>
            <a:off x="428625" y="1428750"/>
            <a:ext cx="8229600" cy="4525963"/>
          </a:xfrm>
        </p:spPr>
        <p:txBody>
          <a:bodyPr/>
          <a:lstStyle/>
          <a:p>
            <a:pPr marL="355600" lvl="1" indent="-355600" eaLnBrk="1" hangingPunct="1">
              <a:lnSpc>
                <a:spcPct val="114000"/>
              </a:lnSpc>
              <a:buFont typeface="Arial" charset="0"/>
              <a:buNone/>
            </a:pPr>
            <a:r>
              <a:rPr lang="zh-CN" altLang="en-US" smtClean="0">
                <a:latin typeface="黑体" pitchFamily="2" charset="-122"/>
                <a:ea typeface="黑体" pitchFamily="2" charset="-122"/>
              </a:rPr>
              <a:t>      与大部分机构不同，</a:t>
            </a:r>
            <a:r>
              <a:rPr lang="en-US" altLang="zh-CN" smtClean="0">
                <a:latin typeface="黑体" pitchFamily="2" charset="-122"/>
                <a:ea typeface="黑体" pitchFamily="2" charset="-122"/>
              </a:rPr>
              <a:t>Keck</a:t>
            </a:r>
            <a:r>
              <a:rPr lang="zh-CN" altLang="en-US" smtClean="0">
                <a:latin typeface="黑体" pitchFamily="2" charset="-122"/>
                <a:ea typeface="黑体" pitchFamily="2" charset="-122"/>
              </a:rPr>
              <a:t>实验室大部分设备不允许用户操作，用户将待测试样交到实验室后由技术人员进行实验。</a:t>
            </a:r>
            <a:endParaRPr lang="en-US" altLang="zh-CN" smtClean="0">
              <a:latin typeface="黑体" pitchFamily="2" charset="-122"/>
              <a:ea typeface="黑体" pitchFamily="2" charset="-122"/>
            </a:endParaRPr>
          </a:p>
          <a:p>
            <a:pPr marL="355600" lvl="1" indent="-355600" eaLnBrk="1" hangingPunct="1">
              <a:lnSpc>
                <a:spcPct val="114000"/>
              </a:lnSpc>
              <a:buFont typeface="Arial" charset="0"/>
              <a:buNone/>
            </a:pPr>
            <a:r>
              <a:rPr lang="en-US" altLang="zh-CN" smtClean="0">
                <a:latin typeface="黑体" pitchFamily="2" charset="-122"/>
                <a:ea typeface="黑体" pitchFamily="2" charset="-122"/>
              </a:rPr>
              <a:t>      </a:t>
            </a:r>
            <a:r>
              <a:rPr lang="zh-CN" altLang="en-US" smtClean="0">
                <a:latin typeface="黑体" pitchFamily="2" charset="-122"/>
                <a:ea typeface="黑体" pitchFamily="2" charset="-122"/>
              </a:rPr>
              <a:t>生物学测试的特点决定了让用户接受培训后自行操作设备测试的效率和效果远远低于由技术人员进行试验。</a:t>
            </a:r>
            <a:endParaRPr lang="en-US" altLang="zh-CN" smtClean="0">
              <a:latin typeface="黑体" pitchFamily="2" charset="-122"/>
              <a:ea typeface="黑体" pitchFamily="2" charset="-122"/>
            </a:endParaRPr>
          </a:p>
          <a:p>
            <a:pPr marL="355600" lvl="1" indent="-355600" eaLnBrk="1" hangingPunct="1">
              <a:lnSpc>
                <a:spcPct val="114000"/>
              </a:lnSpc>
              <a:buFont typeface="Arial" charset="0"/>
              <a:buNone/>
            </a:pPr>
            <a:r>
              <a:rPr lang="en-US" altLang="zh-CN" smtClean="0">
                <a:latin typeface="黑体" pitchFamily="2" charset="-122"/>
                <a:ea typeface="黑体" pitchFamily="2" charset="-122"/>
              </a:rPr>
              <a:t>      </a:t>
            </a:r>
            <a:r>
              <a:rPr lang="zh-CN" altLang="en-US" smtClean="0">
                <a:latin typeface="黑体" pitchFamily="2" charset="-122"/>
                <a:ea typeface="黑体" pitchFamily="2" charset="-122"/>
              </a:rPr>
              <a:t>个别小平台允许用户自行操纵设备进行实验。</a:t>
            </a:r>
            <a:endParaRPr lang="en-US" altLang="zh-CN"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服务方式</a:t>
            </a:r>
          </a:p>
        </p:txBody>
      </p:sp>
      <p:sp>
        <p:nvSpPr>
          <p:cNvPr id="72707" name="内容占位符 7"/>
          <p:cNvSpPr>
            <a:spLocks noGrp="1"/>
          </p:cNvSpPr>
          <p:nvPr>
            <p:ph idx="1"/>
          </p:nvPr>
        </p:nvSpPr>
        <p:spPr>
          <a:xfrm>
            <a:off x="285750" y="1714500"/>
            <a:ext cx="8229600" cy="2786063"/>
          </a:xfrm>
        </p:spPr>
        <p:txBody>
          <a:bodyPr/>
          <a:lstStyle/>
          <a:p>
            <a:pPr marL="355600" lvl="1" indent="-355600" eaLnBrk="1" hangingPunct="1">
              <a:lnSpc>
                <a:spcPct val="114000"/>
              </a:lnSpc>
              <a:buFont typeface="Arial" charset="0"/>
              <a:buNone/>
            </a:pP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None/>
            </a:pPr>
            <a:r>
              <a:rPr lang="en-US" altLang="zh-CN" sz="3200" smtClean="0">
                <a:latin typeface="黑体" pitchFamily="2" charset="-122"/>
                <a:ea typeface="黑体" pitchFamily="2" charset="-122"/>
              </a:rPr>
              <a:t>     </a:t>
            </a:r>
            <a:r>
              <a:rPr lang="zh-CN" altLang="en-US" sz="3200" smtClean="0">
                <a:latin typeface="黑体" pitchFamily="2" charset="-122"/>
                <a:ea typeface="黑体" pitchFamily="2" charset="-122"/>
              </a:rPr>
              <a:t>用户联系工作人员    与工作人员讨论</a:t>
            </a: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None/>
            </a:pPr>
            <a:r>
              <a:rPr lang="en-US" altLang="zh-CN" sz="3200" smtClean="0">
                <a:latin typeface="黑体" pitchFamily="2" charset="-122"/>
                <a:ea typeface="黑体" pitchFamily="2" charset="-122"/>
              </a:rPr>
              <a:t>    </a:t>
            </a:r>
            <a:r>
              <a:rPr lang="zh-CN" altLang="en-US" sz="3200" smtClean="0">
                <a:latin typeface="黑体" pitchFamily="2" charset="-122"/>
                <a:ea typeface="黑体" pitchFamily="2" charset="-122"/>
              </a:rPr>
              <a:t>提供样品    填写表格   形成测试工艺</a:t>
            </a: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None/>
            </a:pPr>
            <a:r>
              <a:rPr lang="en-US" altLang="zh-CN" sz="3200" smtClean="0">
                <a:latin typeface="黑体" pitchFamily="2" charset="-122"/>
                <a:ea typeface="黑体" pitchFamily="2" charset="-122"/>
              </a:rPr>
              <a:t>    </a:t>
            </a:r>
            <a:r>
              <a:rPr lang="zh-CN" altLang="en-US" sz="3200" smtClean="0">
                <a:latin typeface="黑体" pitchFamily="2" charset="-122"/>
                <a:ea typeface="黑体" pitchFamily="2" charset="-122"/>
              </a:rPr>
              <a:t>测试分析    数据分析   得到测试结果</a:t>
            </a: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None/>
            </a:pPr>
            <a:endParaRPr lang="en-US" altLang="zh-CN" sz="3200" smtClean="0">
              <a:latin typeface="黑体" pitchFamily="2" charset="-122"/>
              <a:ea typeface="黑体" pitchFamily="2" charset="-122"/>
            </a:endParaRPr>
          </a:p>
          <a:p>
            <a:pPr marL="355600" lvl="1" indent="-355600" eaLnBrk="1" hangingPunct="1">
              <a:lnSpc>
                <a:spcPct val="114000"/>
              </a:lnSpc>
              <a:buFont typeface="Arial" charset="0"/>
              <a:buNone/>
            </a:pPr>
            <a:endParaRPr lang="en-US" altLang="zh-CN" sz="3200" smtClean="0">
              <a:latin typeface="黑体" pitchFamily="2" charset="-122"/>
              <a:ea typeface="黑体" pitchFamily="2" charset="-122"/>
            </a:endParaRPr>
          </a:p>
        </p:txBody>
      </p:sp>
      <p:grpSp>
        <p:nvGrpSpPr>
          <p:cNvPr id="72708" name="组合 16"/>
          <p:cNvGrpSpPr>
            <a:grpSpLocks/>
          </p:cNvGrpSpPr>
          <p:nvPr/>
        </p:nvGrpSpPr>
        <p:grpSpPr bwMode="auto">
          <a:xfrm>
            <a:off x="571500" y="2516188"/>
            <a:ext cx="5214938" cy="1698625"/>
            <a:chOff x="714348" y="2214554"/>
            <a:chExt cx="5214974" cy="1699078"/>
          </a:xfrm>
        </p:grpSpPr>
        <p:sp>
          <p:nvSpPr>
            <p:cNvPr id="9" name="右箭头 8"/>
            <p:cNvSpPr/>
            <p:nvPr/>
          </p:nvSpPr>
          <p:spPr>
            <a:xfrm>
              <a:off x="5000628" y="2214554"/>
              <a:ext cx="428628" cy="341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右箭头 9"/>
            <p:cNvSpPr/>
            <p:nvPr/>
          </p:nvSpPr>
          <p:spPr>
            <a:xfrm>
              <a:off x="714348" y="2857662"/>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右箭头 10"/>
            <p:cNvSpPr/>
            <p:nvPr/>
          </p:nvSpPr>
          <p:spPr>
            <a:xfrm>
              <a:off x="3143240" y="2857662"/>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右箭头 11"/>
            <p:cNvSpPr/>
            <p:nvPr/>
          </p:nvSpPr>
          <p:spPr>
            <a:xfrm>
              <a:off x="5500694" y="2873542"/>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右箭头 12"/>
            <p:cNvSpPr/>
            <p:nvPr/>
          </p:nvSpPr>
          <p:spPr>
            <a:xfrm>
              <a:off x="714348" y="3572228"/>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右箭头 13"/>
            <p:cNvSpPr/>
            <p:nvPr/>
          </p:nvSpPr>
          <p:spPr>
            <a:xfrm>
              <a:off x="3143240" y="3572228"/>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右箭头 14"/>
            <p:cNvSpPr/>
            <p:nvPr/>
          </p:nvSpPr>
          <p:spPr>
            <a:xfrm>
              <a:off x="5500694" y="3572228"/>
              <a:ext cx="428628" cy="341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2709" name="内容占位符 7"/>
          <p:cNvSpPr txBox="1">
            <a:spLocks/>
          </p:cNvSpPr>
          <p:nvPr/>
        </p:nvSpPr>
        <p:spPr bwMode="auto">
          <a:xfrm>
            <a:off x="428625" y="1428750"/>
            <a:ext cx="8229600" cy="4525963"/>
          </a:xfrm>
          <a:prstGeom prst="rect">
            <a:avLst/>
          </a:prstGeom>
          <a:noFill/>
          <a:ln w="9525">
            <a:noFill/>
            <a:miter lim="800000"/>
            <a:headEnd/>
            <a:tailEnd/>
          </a:ln>
        </p:spPr>
        <p:txBody>
          <a:bodyPr/>
          <a:lstStyle/>
          <a:p>
            <a:pPr marL="355600" lvl="1" indent="-355600">
              <a:lnSpc>
                <a:spcPct val="114000"/>
              </a:lnSpc>
              <a:spcBef>
                <a:spcPct val="20000"/>
              </a:spcBef>
              <a:buFont typeface="Arial" charset="0"/>
              <a:buNone/>
            </a:pPr>
            <a:r>
              <a:rPr lang="zh-CN" altLang="en-US" sz="3200">
                <a:latin typeface="黑体" pitchFamily="2" charset="-122"/>
                <a:ea typeface="黑体" pitchFamily="2" charset="-122"/>
              </a:rPr>
              <a:t>一般而言，服务流程如下：</a:t>
            </a:r>
            <a:endParaRPr lang="en-US" altLang="zh-CN" sz="3200">
              <a:latin typeface="黑体" pitchFamily="2" charset="-122"/>
              <a:ea typeface="黑体" pitchFamily="2" charset="-122"/>
            </a:endParaRPr>
          </a:p>
          <a:p>
            <a:pPr marL="355600" lvl="1" indent="-355600">
              <a:lnSpc>
                <a:spcPct val="114000"/>
              </a:lnSpc>
              <a:spcBef>
                <a:spcPct val="20000"/>
              </a:spcBef>
              <a:buFont typeface="Arial" charset="0"/>
              <a:buNone/>
            </a:pPr>
            <a:endParaRPr lang="en-US" altLang="zh-CN" sz="3200">
              <a:latin typeface="黑体" pitchFamily="2" charset="-122"/>
              <a:ea typeface="黑体" pitchFamily="2" charset="-122"/>
            </a:endParaRPr>
          </a:p>
          <a:p>
            <a:pPr marL="355600" lvl="1" indent="-355600">
              <a:lnSpc>
                <a:spcPct val="114000"/>
              </a:lnSpc>
              <a:spcBef>
                <a:spcPct val="20000"/>
              </a:spcBef>
              <a:buFont typeface="Arial" charset="0"/>
              <a:buNone/>
            </a:pPr>
            <a:endParaRPr lang="en-US" altLang="zh-CN" sz="3200">
              <a:latin typeface="黑体" pitchFamily="2" charset="-122"/>
              <a:ea typeface="黑体" pitchFamily="2" charset="-122"/>
            </a:endParaRPr>
          </a:p>
          <a:p>
            <a:pPr marL="355600" lvl="1" indent="-355600">
              <a:lnSpc>
                <a:spcPct val="114000"/>
              </a:lnSpc>
              <a:spcBef>
                <a:spcPct val="20000"/>
              </a:spcBef>
              <a:buFont typeface="Arial" charset="0"/>
              <a:buNone/>
            </a:pPr>
            <a:endParaRPr lang="en-US" altLang="zh-CN" sz="3200">
              <a:latin typeface="黑体" pitchFamily="2" charset="-122"/>
              <a:ea typeface="黑体" pitchFamily="2" charset="-122"/>
            </a:endParaRPr>
          </a:p>
          <a:p>
            <a:pPr marL="355600" lvl="1" indent="-355600">
              <a:lnSpc>
                <a:spcPct val="114000"/>
              </a:lnSpc>
              <a:spcBef>
                <a:spcPct val="20000"/>
              </a:spcBef>
              <a:buFont typeface="Arial" charset="0"/>
              <a:buNone/>
            </a:pPr>
            <a:endParaRPr lang="en-US" altLang="zh-CN" sz="3200">
              <a:latin typeface="黑体" pitchFamily="2" charset="-122"/>
              <a:ea typeface="黑体" pitchFamily="2" charset="-122"/>
            </a:endParaRPr>
          </a:p>
          <a:p>
            <a:pPr marL="355600" lvl="1" indent="-355600">
              <a:lnSpc>
                <a:spcPct val="114000"/>
              </a:lnSpc>
              <a:spcBef>
                <a:spcPct val="20000"/>
              </a:spcBef>
            </a:pPr>
            <a:r>
              <a:rPr lang="zh-CN" altLang="en-US" sz="3200">
                <a:latin typeface="黑体" pitchFamily="2" charset="-122"/>
                <a:ea typeface="黑体" pitchFamily="2" charset="-122"/>
              </a:rPr>
              <a:t>      每类测试都有详细的要求，形成了规范的文本，便于管理和用户的前期准备。</a:t>
            </a:r>
            <a:endParaRPr lang="en-US" altLang="zh-CN" sz="320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成功之道</a:t>
            </a:r>
          </a:p>
        </p:txBody>
      </p:sp>
      <p:sp>
        <p:nvSpPr>
          <p:cNvPr id="73731" name="内容占位符 7"/>
          <p:cNvSpPr>
            <a:spLocks noGrp="1"/>
          </p:cNvSpPr>
          <p:nvPr>
            <p:ph idx="1"/>
          </p:nvPr>
        </p:nvSpPr>
        <p:spPr>
          <a:xfrm>
            <a:off x="428625" y="1428750"/>
            <a:ext cx="8229600" cy="4525963"/>
          </a:xfrm>
        </p:spPr>
        <p:txBody>
          <a:bodyPr/>
          <a:lstStyle/>
          <a:p>
            <a:pPr marL="355600" lvl="1" indent="-355600" eaLnBrk="1" hangingPunct="1">
              <a:buFont typeface="Arial" charset="0"/>
              <a:buChar char="•"/>
              <a:tabLst>
                <a:tab pos="273050" algn="l"/>
              </a:tabLst>
            </a:pPr>
            <a:r>
              <a:rPr lang="zh-CN" altLang="zh-CN" sz="3200" smtClean="0">
                <a:latin typeface="黑体" pitchFamily="2" charset="-122"/>
                <a:ea typeface="黑体" pitchFamily="2" charset="-122"/>
              </a:rPr>
              <a:t>基于平均成本的收费，向所有的研究者提供公平服务。平均每年吸引了来自</a:t>
            </a:r>
            <a:r>
              <a:rPr lang="en-US" altLang="zh-CN" sz="3200" smtClean="0">
                <a:latin typeface="黑体" pitchFamily="2" charset="-122"/>
                <a:ea typeface="黑体" pitchFamily="2" charset="-122"/>
              </a:rPr>
              <a:t>284</a:t>
            </a:r>
            <a:r>
              <a:rPr lang="zh-CN" altLang="zh-CN" sz="3200" smtClean="0">
                <a:latin typeface="黑体" pitchFamily="2" charset="-122"/>
                <a:ea typeface="黑体" pitchFamily="2" charset="-122"/>
              </a:rPr>
              <a:t>个机构的大约</a:t>
            </a:r>
            <a:r>
              <a:rPr lang="en-US" altLang="zh-CN" sz="3200" smtClean="0">
                <a:latin typeface="黑体" pitchFamily="2" charset="-122"/>
                <a:ea typeface="黑体" pitchFamily="2" charset="-122"/>
              </a:rPr>
              <a:t>600</a:t>
            </a:r>
            <a:r>
              <a:rPr lang="zh-CN" altLang="zh-CN" sz="3200" smtClean="0">
                <a:latin typeface="黑体" pitchFamily="2" charset="-122"/>
                <a:ea typeface="黑体" pitchFamily="2" charset="-122"/>
              </a:rPr>
              <a:t>名研究者的服务需求，说明了其服务的高质量；</a:t>
            </a:r>
          </a:p>
          <a:p>
            <a:pPr marL="355600" lvl="1" indent="-355600" eaLnBrk="1" hangingPunct="1">
              <a:buFont typeface="Arial" charset="0"/>
              <a:buChar char="•"/>
              <a:tabLst>
                <a:tab pos="273050" algn="l"/>
              </a:tabLst>
            </a:pPr>
            <a:r>
              <a:rPr lang="zh-CN" altLang="zh-CN" sz="3200" smtClean="0">
                <a:latin typeface="黑体" pitchFamily="2" charset="-122"/>
                <a:ea typeface="黑体" pitchFamily="2" charset="-122"/>
              </a:rPr>
              <a:t>争取到多个</a:t>
            </a:r>
            <a:r>
              <a:rPr lang="en-US" altLang="zh-CN" sz="3200" smtClean="0">
                <a:latin typeface="黑体" pitchFamily="2" charset="-122"/>
                <a:ea typeface="黑体" pitchFamily="2" charset="-122"/>
              </a:rPr>
              <a:t>NIH/HHMI</a:t>
            </a:r>
            <a:r>
              <a:rPr lang="zh-CN" altLang="zh-CN" sz="3200" smtClean="0">
                <a:latin typeface="黑体" pitchFamily="2" charset="-122"/>
                <a:ea typeface="黑体" pitchFamily="2" charset="-122"/>
              </a:rPr>
              <a:t>的项目资助，有利于保持实验室的低成本运行；</a:t>
            </a:r>
          </a:p>
          <a:p>
            <a:pPr marL="355600" lvl="1" indent="-355600" eaLnBrk="1" hangingPunct="1">
              <a:buFont typeface="Arial" charset="0"/>
              <a:buChar char="•"/>
              <a:tabLst>
                <a:tab pos="273050" algn="l"/>
              </a:tabLst>
            </a:pPr>
            <a:r>
              <a:rPr lang="zh-CN" altLang="zh-CN" sz="3200" smtClean="0">
                <a:latin typeface="黑体" pitchFamily="2" charset="-122"/>
                <a:ea typeface="黑体" pitchFamily="2" charset="-122"/>
              </a:rPr>
              <a:t>重视宣传。</a:t>
            </a:r>
            <a:r>
              <a:rPr lang="en-US" altLang="zh-CN" sz="3200" smtClean="0">
                <a:latin typeface="黑体" pitchFamily="2" charset="-122"/>
                <a:ea typeface="黑体" pitchFamily="2" charset="-122"/>
              </a:rPr>
              <a:t>Keck</a:t>
            </a:r>
            <a:r>
              <a:rPr lang="zh-CN" altLang="zh-CN" sz="3200" smtClean="0">
                <a:latin typeface="黑体" pitchFamily="2" charset="-122"/>
                <a:ea typeface="黑体" pitchFamily="2" charset="-122"/>
              </a:rPr>
              <a:t>出版的论文均对杂志封面有较高的要求，提升了</a:t>
            </a:r>
            <a:r>
              <a:rPr lang="en-US" altLang="zh-CN" sz="3200" smtClean="0">
                <a:latin typeface="黑体" pitchFamily="2" charset="-122"/>
                <a:ea typeface="黑体" pitchFamily="2" charset="-122"/>
              </a:rPr>
              <a:t>Keck</a:t>
            </a:r>
            <a:r>
              <a:rPr lang="zh-CN" altLang="zh-CN" sz="3200" smtClean="0">
                <a:latin typeface="黑体" pitchFamily="2" charset="-122"/>
                <a:ea typeface="黑体" pitchFamily="2" charset="-122"/>
              </a:rPr>
              <a:t>实验室的知名度，获得</a:t>
            </a:r>
            <a:r>
              <a:rPr lang="en-US" altLang="zh-CN" sz="3200" smtClean="0">
                <a:latin typeface="黑体" pitchFamily="2" charset="-122"/>
                <a:ea typeface="黑体" pitchFamily="2" charset="-122"/>
              </a:rPr>
              <a:t>NIH</a:t>
            </a:r>
            <a:r>
              <a:rPr lang="zh-CN" altLang="zh-CN" sz="3200" smtClean="0">
                <a:latin typeface="黑体" pitchFamily="2" charset="-122"/>
                <a:ea typeface="黑体" pitchFamily="2" charset="-122"/>
              </a:rPr>
              <a:t>研究平台等机构的较高评价。</a:t>
            </a: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p:txBody>
          <a:bodyPr/>
          <a:lstStyle/>
          <a:p>
            <a:pPr algn="l" eaLnBrk="1" hangingPunct="1"/>
            <a:r>
              <a:rPr lang="en-US" altLang="zh-CN" sz="3600" smtClean="0">
                <a:latin typeface="黑体" pitchFamily="2" charset="-122"/>
                <a:ea typeface="黑体" pitchFamily="2" charset="-122"/>
              </a:rPr>
              <a:t> Keck</a:t>
            </a:r>
            <a:r>
              <a:rPr lang="zh-CN" altLang="en-US" sz="3600" smtClean="0">
                <a:latin typeface="黑体" pitchFamily="2" charset="-122"/>
                <a:ea typeface="黑体" pitchFamily="2" charset="-122"/>
              </a:rPr>
              <a:t>实验室</a:t>
            </a:r>
            <a:r>
              <a:rPr lang="en-US" altLang="zh-CN" sz="3600" smtClean="0">
                <a:latin typeface="黑体" pitchFamily="2" charset="-122"/>
                <a:ea typeface="黑体" pitchFamily="2" charset="-122"/>
              </a:rPr>
              <a:t>-</a:t>
            </a:r>
            <a:r>
              <a:rPr lang="zh-CN" altLang="en-US" sz="3600" smtClean="0">
                <a:latin typeface="黑体" pitchFamily="2" charset="-122"/>
                <a:ea typeface="黑体" pitchFamily="2" charset="-122"/>
              </a:rPr>
              <a:t>思考</a:t>
            </a:r>
          </a:p>
        </p:txBody>
      </p:sp>
      <p:sp>
        <p:nvSpPr>
          <p:cNvPr id="74755" name="内容占位符 7"/>
          <p:cNvSpPr>
            <a:spLocks noGrp="1"/>
          </p:cNvSpPr>
          <p:nvPr>
            <p:ph idx="1"/>
          </p:nvPr>
        </p:nvSpPr>
        <p:spPr>
          <a:xfrm>
            <a:off x="428625" y="1428750"/>
            <a:ext cx="8229600" cy="4525963"/>
          </a:xfrm>
        </p:spPr>
        <p:txBody>
          <a:bodyPr/>
          <a:lstStyle/>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寻找适合自身特点的发展道路</a:t>
            </a:r>
            <a:endParaRPr lang="en-US" altLang="zh-CN" sz="3200" smtClean="0">
              <a:latin typeface="黑体" pitchFamily="2" charset="-122"/>
              <a:ea typeface="黑体" pitchFamily="2" charset="-122"/>
            </a:endParaRPr>
          </a:p>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充足的经费支持是高效服务的保障</a:t>
            </a:r>
            <a:endParaRPr lang="en-US" altLang="zh-CN" sz="3200" smtClean="0">
              <a:latin typeface="黑体" pitchFamily="2" charset="-122"/>
              <a:ea typeface="黑体" pitchFamily="2" charset="-122"/>
            </a:endParaRPr>
          </a:p>
          <a:p>
            <a:pPr marL="355600" lvl="1" indent="-355600" eaLnBrk="1" hangingPunct="1">
              <a:buFont typeface="Arial" charset="0"/>
              <a:buChar char="•"/>
              <a:tabLst>
                <a:tab pos="273050" algn="l"/>
              </a:tabLst>
            </a:pPr>
            <a:r>
              <a:rPr lang="zh-CN" altLang="en-US" sz="3200" smtClean="0">
                <a:latin typeface="黑体" pitchFamily="2" charset="-122"/>
                <a:ea typeface="黑体" pitchFamily="2" charset="-122"/>
              </a:rPr>
              <a:t>积极宣传，扩大自身的影响力</a:t>
            </a:r>
            <a:endParaRPr lang="zh-CN" altLang="zh-CN" sz="3200" smtClean="0">
              <a:latin typeface="黑体" pitchFamily="2" charset="-122"/>
              <a:ea typeface="黑体" pitchFamily="2" charset="-122"/>
            </a:endParaRPr>
          </a:p>
        </p:txBody>
      </p:sp>
      <p:pic>
        <p:nvPicPr>
          <p:cNvPr id="5" name="图片 4" descr="2f3295d4d0cc1d31a08bb726.jpg"/>
          <p:cNvPicPr>
            <a:picLocks noChangeAspect="1"/>
          </p:cNvPicPr>
          <p:nvPr/>
        </p:nvPicPr>
        <p:blipFill>
          <a:blip r:embed="rId2" cstate="print"/>
          <a:stretch>
            <a:fillRect/>
          </a:stretch>
        </p:blipFill>
        <p:spPr>
          <a:xfrm>
            <a:off x="8257357" y="4842"/>
            <a:ext cx="867129" cy="876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休斯顿大学</a:t>
            </a:r>
            <a:endParaRPr lang="zh-CN" altLang="en-US" sz="3600" smtClean="0">
              <a:solidFill>
                <a:srgbClr val="FF0000"/>
              </a:solidFill>
              <a:latin typeface="黑体" pitchFamily="2" charset="-122"/>
              <a:ea typeface="黑体" pitchFamily="2" charset="-122"/>
            </a:endParaRPr>
          </a:p>
        </p:txBody>
      </p:sp>
      <p:pic>
        <p:nvPicPr>
          <p:cNvPr id="7" name="图片 6"/>
          <p:cNvPicPr>
            <a:picLocks noChangeAspect="1"/>
          </p:cNvPicPr>
          <p:nvPr/>
        </p:nvPicPr>
        <p:blipFill>
          <a:blip r:embed="rId2"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5" name="内容占位符 4"/>
          <p:cNvSpPr>
            <a:spLocks noGrp="1"/>
          </p:cNvSpPr>
          <p:nvPr>
            <p:ph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休斯顿大学</a:t>
            </a:r>
            <a:endParaRPr lang="zh-CN" altLang="en-US" sz="3600" smtClean="0">
              <a:solidFill>
                <a:srgbClr val="FF0000"/>
              </a:solidFill>
              <a:latin typeface="黑体" pitchFamily="2" charset="-122"/>
              <a:ea typeface="黑体" pitchFamily="2" charset="-122"/>
            </a:endParaRPr>
          </a:p>
        </p:txBody>
      </p:sp>
      <p:pic>
        <p:nvPicPr>
          <p:cNvPr id="7" name="图片 6"/>
          <p:cNvPicPr>
            <a:picLocks noChangeAspect="1"/>
          </p:cNvPicPr>
          <p:nvPr/>
        </p:nvPicPr>
        <p:blipFill>
          <a:blip r:embed="rId2"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76804" name="内容占位符 2"/>
          <p:cNvSpPr>
            <a:spLocks noGrp="1"/>
          </p:cNvSpPr>
          <p:nvPr>
            <p:ph idx="1"/>
          </p:nvPr>
        </p:nvSpPr>
        <p:spPr>
          <a:xfrm>
            <a:off x="457200" y="1600200"/>
            <a:ext cx="8229600" cy="4900634"/>
          </a:xfrm>
        </p:spPr>
        <p:txBody>
          <a:bodyPr/>
          <a:lstStyle/>
          <a:p>
            <a:pPr eaLnBrk="1" hangingPunct="1"/>
            <a:r>
              <a:rPr lang="zh-CN" altLang="zh-CN" dirty="0" smtClean="0">
                <a:latin typeface="黑体" pitchFamily="2" charset="-122"/>
                <a:ea typeface="黑体" pitchFamily="2" charset="-122"/>
              </a:rPr>
              <a:t>休斯敦大学是德州的州立大学，创建于</a:t>
            </a:r>
            <a:r>
              <a:rPr lang="en-US" altLang="zh-CN" dirty="0" smtClean="0">
                <a:latin typeface="黑体" pitchFamily="2" charset="-122"/>
                <a:ea typeface="黑体" pitchFamily="2" charset="-122"/>
              </a:rPr>
              <a:t>1927</a:t>
            </a:r>
            <a:r>
              <a:rPr lang="zh-CN" altLang="zh-CN" dirty="0" smtClean="0">
                <a:latin typeface="黑体" pitchFamily="2" charset="-122"/>
                <a:ea typeface="黑体" pitchFamily="2" charset="-122"/>
              </a:rPr>
              <a:t>年，学生总数近</a:t>
            </a:r>
            <a:r>
              <a:rPr lang="en-US" altLang="zh-CN" dirty="0" smtClean="0">
                <a:latin typeface="黑体" pitchFamily="2" charset="-122"/>
                <a:ea typeface="黑体" pitchFamily="2" charset="-122"/>
              </a:rPr>
              <a:t>3.9</a:t>
            </a:r>
            <a:r>
              <a:rPr lang="zh-CN" altLang="zh-CN" dirty="0" smtClean="0">
                <a:latin typeface="黑体" pitchFamily="2" charset="-122"/>
                <a:ea typeface="黑体" pitchFamily="2" charset="-122"/>
              </a:rPr>
              <a:t>万（本</a:t>
            </a:r>
            <a:r>
              <a:rPr lang="en-US" altLang="zh-CN" dirty="0" smtClean="0">
                <a:latin typeface="黑体" pitchFamily="2" charset="-122"/>
                <a:ea typeface="黑体" pitchFamily="2" charset="-122"/>
              </a:rPr>
              <a:t>2.9</a:t>
            </a:r>
            <a:r>
              <a:rPr lang="zh-CN" altLang="zh-CN" dirty="0" smtClean="0">
                <a:latin typeface="黑体" pitchFamily="2" charset="-122"/>
                <a:ea typeface="黑体" pitchFamily="2" charset="-122"/>
              </a:rPr>
              <a:t>万，研</a:t>
            </a:r>
            <a:r>
              <a:rPr lang="en-US" altLang="zh-CN" dirty="0" smtClean="0">
                <a:latin typeface="黑体" pitchFamily="2" charset="-122"/>
                <a:ea typeface="黑体" pitchFamily="2" charset="-122"/>
              </a:rPr>
              <a:t>0.9</a:t>
            </a:r>
            <a:r>
              <a:rPr lang="zh-CN" altLang="zh-CN" dirty="0" smtClean="0">
                <a:latin typeface="黑体" pitchFamily="2" charset="-122"/>
                <a:ea typeface="黑体" pitchFamily="2" charset="-122"/>
              </a:rPr>
              <a:t>万）。</a:t>
            </a:r>
            <a:endParaRPr lang="en-US" altLang="zh-CN" dirty="0" smtClean="0">
              <a:latin typeface="黑体" pitchFamily="2" charset="-122"/>
              <a:ea typeface="黑体" pitchFamily="2" charset="-122"/>
            </a:endParaRPr>
          </a:p>
          <a:p>
            <a:pPr eaLnBrk="1" hangingPunct="1"/>
            <a:r>
              <a:rPr lang="zh-CN" altLang="zh-CN" dirty="0" smtClean="0">
                <a:latin typeface="黑体" pitchFamily="2" charset="-122"/>
                <a:ea typeface="黑体" pitchFamily="2" charset="-122"/>
              </a:rPr>
              <a:t>休斯顿大学希望成为美国、世界领先的大学，正在往这个方向努力，因此这是一所正在</a:t>
            </a:r>
            <a:r>
              <a:rPr lang="zh-CN" altLang="zh-CN" dirty="0" smtClean="0">
                <a:solidFill>
                  <a:srgbClr val="FF0000"/>
                </a:solidFill>
                <a:latin typeface="黑体" pitchFamily="2" charset="-122"/>
                <a:ea typeface="黑体" pitchFamily="2" charset="-122"/>
              </a:rPr>
              <a:t>迅速上升中的发展中</a:t>
            </a:r>
            <a:r>
              <a:rPr lang="zh-CN" altLang="en-US" dirty="0" smtClean="0">
                <a:solidFill>
                  <a:srgbClr val="FF0000"/>
                </a:solidFill>
                <a:latin typeface="黑体" pitchFamily="2" charset="-122"/>
                <a:ea typeface="黑体" pitchFamily="2" charset="-122"/>
              </a:rPr>
              <a:t>的</a:t>
            </a:r>
            <a:r>
              <a:rPr lang="zh-CN" altLang="zh-CN" dirty="0" smtClean="0">
                <a:solidFill>
                  <a:srgbClr val="FF0000"/>
                </a:solidFill>
                <a:latin typeface="黑体" pitchFamily="2" charset="-122"/>
                <a:ea typeface="黑体" pitchFamily="2" charset="-122"/>
              </a:rPr>
              <a:t>大学</a:t>
            </a:r>
            <a:r>
              <a:rPr lang="zh-CN" altLang="zh-CN" dirty="0" smtClean="0">
                <a:latin typeface="黑体" pitchFamily="2" charset="-122"/>
                <a:ea typeface="黑体" pitchFamily="2" charset="-122"/>
              </a:rPr>
              <a:t>。</a:t>
            </a:r>
            <a:endParaRPr lang="en-US" altLang="zh-CN" dirty="0" smtClean="0">
              <a:latin typeface="黑体" pitchFamily="2" charset="-122"/>
              <a:ea typeface="黑体" pitchFamily="2" charset="-122"/>
            </a:endParaRPr>
          </a:p>
          <a:p>
            <a:pPr eaLnBrk="1" hangingPunct="1"/>
            <a:r>
              <a:rPr lang="zh-CN" altLang="en-US" dirty="0" smtClean="0">
                <a:latin typeface="黑体" pitchFamily="2" charset="-122"/>
                <a:ea typeface="黑体" pitchFamily="2" charset="-122"/>
              </a:rPr>
              <a:t>特点：结合德州能源中心地位，与工业届密切合作。同时得到德州州政府大量经费支持。</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zh-CN" altLang="en-US" smtClean="0">
                <a:latin typeface="黑体" pitchFamily="2" charset="-122"/>
                <a:ea typeface="黑体" pitchFamily="2" charset="-122"/>
              </a:rPr>
              <a:t>访问的</a:t>
            </a:r>
            <a:r>
              <a:rPr lang="zh-CN" altLang="zh-CN" smtClean="0">
                <a:latin typeface="黑体" pitchFamily="2" charset="-122"/>
                <a:ea typeface="黑体" pitchFamily="2" charset="-122"/>
              </a:rPr>
              <a:t>美国高校</a:t>
            </a:r>
            <a:endParaRPr lang="zh-CN" altLang="en-US" smtClean="0">
              <a:latin typeface="黑体" pitchFamily="2" charset="-122"/>
              <a:ea typeface="黑体" pitchFamily="2" charset="-122"/>
            </a:endParaRPr>
          </a:p>
        </p:txBody>
      </p:sp>
      <p:sp>
        <p:nvSpPr>
          <p:cNvPr id="9219" name="内容占位符 2"/>
          <p:cNvSpPr>
            <a:spLocks noGrp="1"/>
          </p:cNvSpPr>
          <p:nvPr>
            <p:ph idx="1"/>
          </p:nvPr>
        </p:nvSpPr>
        <p:spPr>
          <a:xfrm>
            <a:off x="468313" y="1196975"/>
            <a:ext cx="8229600" cy="4525963"/>
          </a:xfrm>
        </p:spPr>
        <p:txBody>
          <a:bodyPr/>
          <a:lstStyle/>
          <a:p>
            <a:pPr eaLnBrk="1" hangingPunct="1"/>
            <a:r>
              <a:rPr lang="zh-CN" altLang="zh-CN" smtClean="0">
                <a:latin typeface="黑体" pitchFamily="2" charset="-122"/>
                <a:ea typeface="黑体" pitchFamily="2" charset="-122"/>
              </a:rPr>
              <a:t>波士顿及附近地区和休斯敦及附近地区：</a:t>
            </a:r>
            <a:endParaRPr lang="en-US" altLang="zh-CN" smtClean="0">
              <a:latin typeface="黑体" pitchFamily="2" charset="-122"/>
              <a:ea typeface="黑体" pitchFamily="2" charset="-122"/>
            </a:endParaRPr>
          </a:p>
          <a:p>
            <a:pPr marL="457200" lvl="1" indent="0" eaLnBrk="1" hangingPunct="1">
              <a:buFont typeface="Arial" charset="0"/>
              <a:buNone/>
            </a:pPr>
            <a:endParaRPr lang="zh-CN" altLang="en-US" smtClean="0">
              <a:latin typeface="黑体" pitchFamily="2" charset="-122"/>
              <a:ea typeface="黑体" pitchFamily="2" charset="-122"/>
            </a:endParaRPr>
          </a:p>
        </p:txBody>
      </p:sp>
      <p:graphicFrame>
        <p:nvGraphicFramePr>
          <p:cNvPr id="5" name="图示 4"/>
          <p:cNvGraphicFramePr/>
          <p:nvPr/>
        </p:nvGraphicFramePr>
        <p:xfrm>
          <a:off x="467544" y="1628800"/>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pPr eaLnBrk="1" hangingPunct="1"/>
            <a:r>
              <a:rPr lang="zh-CN" altLang="zh-CN" sz="3600" smtClean="0">
                <a:latin typeface="黑体" pitchFamily="2" charset="-122"/>
                <a:ea typeface="黑体" pitchFamily="2" charset="-122"/>
              </a:rPr>
              <a:t>核心设施（</a:t>
            </a:r>
            <a:r>
              <a:rPr lang="en-US" altLang="zh-CN" sz="3600" smtClean="0">
                <a:latin typeface="黑体" pitchFamily="2" charset="-122"/>
                <a:ea typeface="黑体" pitchFamily="2" charset="-122"/>
              </a:rPr>
              <a:t>Core Facility</a:t>
            </a:r>
            <a:r>
              <a:rPr lang="zh-CN" altLang="zh-CN" sz="3600" smtClean="0">
                <a:latin typeface="黑体" pitchFamily="2" charset="-122"/>
                <a:ea typeface="黑体" pitchFamily="2" charset="-122"/>
              </a:rPr>
              <a:t>）</a:t>
            </a:r>
            <a:endParaRPr lang="zh-CN" altLang="en-US" sz="3600" smtClean="0">
              <a:solidFill>
                <a:srgbClr val="FF0000"/>
              </a:solidFill>
              <a:latin typeface="黑体" pitchFamily="2" charset="-122"/>
              <a:ea typeface="黑体" pitchFamily="2" charset="-122"/>
            </a:endParaRPr>
          </a:p>
        </p:txBody>
      </p:sp>
      <p:pic>
        <p:nvPicPr>
          <p:cNvPr id="7" name="图片 6"/>
          <p:cNvPicPr>
            <a:picLocks noChangeAspect="1"/>
          </p:cNvPicPr>
          <p:nvPr/>
        </p:nvPicPr>
        <p:blipFill>
          <a:blip r:embed="rId2"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77828" name="内容占位符 2"/>
          <p:cNvSpPr>
            <a:spLocks noGrp="1"/>
          </p:cNvSpPr>
          <p:nvPr>
            <p:ph idx="1"/>
          </p:nvPr>
        </p:nvSpPr>
        <p:spPr>
          <a:xfrm>
            <a:off x="457200" y="1600200"/>
            <a:ext cx="4259263" cy="4525963"/>
          </a:xfrm>
        </p:spPr>
        <p:txBody>
          <a:bodyPr/>
          <a:lstStyle/>
          <a:p>
            <a:pPr eaLnBrk="1" hangingPunct="1"/>
            <a:r>
              <a:rPr lang="zh-CN" altLang="zh-CN" smtClean="0">
                <a:latin typeface="黑体" pitchFamily="2" charset="-122"/>
                <a:ea typeface="黑体" pitchFamily="2" charset="-122"/>
              </a:rPr>
              <a:t>三个方面的含义：</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1</a:t>
            </a:r>
            <a:r>
              <a:rPr lang="zh-CN" altLang="zh-CN" smtClean="0">
                <a:latin typeface="黑体" pitchFamily="2" charset="-122"/>
                <a:ea typeface="黑体" pitchFamily="2" charset="-122"/>
              </a:rPr>
              <a:t>）多用户；</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2</a:t>
            </a:r>
            <a:r>
              <a:rPr lang="zh-CN" altLang="zh-CN" smtClean="0">
                <a:latin typeface="黑体" pitchFamily="2" charset="-122"/>
                <a:ea typeface="黑体" pitchFamily="2" charset="-122"/>
              </a:rPr>
              <a:t>）对多学科发展发挥重要作用；</a:t>
            </a:r>
            <a:endParaRPr lang="en-US" altLang="zh-CN" smtClean="0">
              <a:latin typeface="黑体" pitchFamily="2" charset="-122"/>
              <a:ea typeface="黑体" pitchFamily="2" charset="-122"/>
            </a:endParaRPr>
          </a:p>
          <a:p>
            <a:pPr eaLnBrk="1" hangingPunct="1"/>
            <a:r>
              <a:rPr lang="en-US" altLang="zh-CN" smtClean="0">
                <a:latin typeface="黑体" pitchFamily="2" charset="-122"/>
                <a:ea typeface="黑体" pitchFamily="2" charset="-122"/>
              </a:rPr>
              <a:t>3</a:t>
            </a:r>
            <a:r>
              <a:rPr lang="zh-CN" altLang="zh-CN" smtClean="0">
                <a:latin typeface="黑体" pitchFamily="2" charset="-122"/>
                <a:ea typeface="黑体" pitchFamily="2" charset="-122"/>
              </a:rPr>
              <a:t>）得到持续投入（建设、维持、升级）。</a:t>
            </a:r>
            <a:endParaRPr lang="zh-CN" altLang="en-US"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stretch>
            <a:fillRect/>
          </a:stretch>
        </p:blipFill>
        <p:spPr>
          <a:xfrm>
            <a:off x="4157663" y="4437063"/>
            <a:ext cx="3246437" cy="2160587"/>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78851" name="标题 1"/>
          <p:cNvSpPr>
            <a:spLocks noGrp="1"/>
          </p:cNvSpPr>
          <p:nvPr>
            <p:ph type="title"/>
          </p:nvPr>
        </p:nvSpPr>
        <p:spPr/>
        <p:txBody>
          <a:bodyPr/>
          <a:lstStyle/>
          <a:p>
            <a:pPr eaLnBrk="1" hangingPunct="1"/>
            <a:r>
              <a:rPr lang="zh-CN" altLang="zh-CN" sz="3600" smtClean="0">
                <a:latin typeface="黑体" pitchFamily="2" charset="-122"/>
                <a:ea typeface="黑体" pitchFamily="2" charset="-122"/>
              </a:rPr>
              <a:t>眼科学院</a:t>
            </a:r>
            <a:endParaRPr lang="zh-CN" altLang="en-US" sz="3600" smtClean="0">
              <a:solidFill>
                <a:srgbClr val="FF0000"/>
              </a:solidFill>
              <a:latin typeface="黑体" pitchFamily="2" charset="-122"/>
              <a:ea typeface="黑体" pitchFamily="2" charset="-122"/>
            </a:endParaRPr>
          </a:p>
        </p:txBody>
      </p:sp>
      <p:pic>
        <p:nvPicPr>
          <p:cNvPr id="7" name="图片 6"/>
          <p:cNvPicPr>
            <a:picLocks noChangeAspect="1"/>
          </p:cNvPicPr>
          <p:nvPr/>
        </p:nvPicPr>
        <p:blipFill>
          <a:blip r:embed="rId3"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78853" name="内容占位符 2"/>
          <p:cNvSpPr>
            <a:spLocks noGrp="1"/>
          </p:cNvSpPr>
          <p:nvPr>
            <p:ph idx="1"/>
          </p:nvPr>
        </p:nvSpPr>
        <p:spPr>
          <a:xfrm>
            <a:off x="457200" y="1600200"/>
            <a:ext cx="8362950" cy="4525963"/>
          </a:xfrm>
        </p:spPr>
        <p:txBody>
          <a:bodyPr/>
          <a:lstStyle/>
          <a:p>
            <a:pPr eaLnBrk="1" hangingPunct="1"/>
            <a:r>
              <a:rPr lang="zh-CN" altLang="zh-CN" smtClean="0">
                <a:latin typeface="黑体" pitchFamily="2" charset="-122"/>
                <a:ea typeface="黑体" pitchFamily="2" charset="-122"/>
              </a:rPr>
              <a:t>眼科学院的核心设施分为</a:t>
            </a:r>
            <a:r>
              <a:rPr lang="en-US" altLang="zh-CN" smtClean="0">
                <a:latin typeface="黑体" pitchFamily="2" charset="-122"/>
                <a:ea typeface="黑体" pitchFamily="2" charset="-122"/>
              </a:rPr>
              <a:t>4</a:t>
            </a:r>
            <a:r>
              <a:rPr lang="zh-CN" altLang="zh-CN" smtClean="0">
                <a:latin typeface="黑体" pitchFamily="2" charset="-122"/>
                <a:ea typeface="黑体" pitchFamily="2" charset="-122"/>
              </a:rPr>
              <a:t>个单元，分别运行管理。</a:t>
            </a:r>
            <a:endParaRPr lang="zh-CN" altLang="en-US" smtClean="0">
              <a:latin typeface="黑体" pitchFamily="2" charset="-122"/>
              <a:ea typeface="黑体" pitchFamily="2" charset="-122"/>
            </a:endParaRPr>
          </a:p>
        </p:txBody>
      </p:sp>
      <p:pic>
        <p:nvPicPr>
          <p:cNvPr id="5" name="图片 4"/>
          <p:cNvPicPr>
            <a:picLocks noChangeAspect="1"/>
          </p:cNvPicPr>
          <p:nvPr/>
        </p:nvPicPr>
        <p:blipFill>
          <a:blip r:embed="rId4" cstate="print"/>
          <a:stretch>
            <a:fillRect/>
          </a:stretch>
        </p:blipFill>
        <p:spPr>
          <a:xfrm>
            <a:off x="900113" y="2695575"/>
            <a:ext cx="3244850" cy="2159000"/>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8" name="图片 7"/>
          <p:cNvPicPr>
            <a:picLocks noChangeAspect="1"/>
          </p:cNvPicPr>
          <p:nvPr/>
        </p:nvPicPr>
        <p:blipFill>
          <a:blip r:embed="rId5" cstate="print"/>
          <a:stretch>
            <a:fillRect/>
          </a:stretch>
        </p:blipFill>
        <p:spPr>
          <a:xfrm>
            <a:off x="4144963" y="2695575"/>
            <a:ext cx="3246437" cy="2159000"/>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pic>
        <p:nvPicPr>
          <p:cNvPr id="9" name="图片 8"/>
          <p:cNvPicPr>
            <a:picLocks noChangeAspect="1"/>
          </p:cNvPicPr>
          <p:nvPr/>
        </p:nvPicPr>
        <p:blipFill>
          <a:blip r:embed="rId6" cstate="print"/>
          <a:stretch>
            <a:fillRect/>
          </a:stretch>
        </p:blipFill>
        <p:spPr>
          <a:xfrm>
            <a:off x="7391400" y="2695575"/>
            <a:ext cx="1438275" cy="2159000"/>
          </a:xfrm>
          <a:prstGeom prst="rect">
            <a:avLst/>
          </a:prstGeom>
          <a:ln w="12700" cap="sq">
            <a:solidFill>
              <a:schemeClr val="bg1">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468313" y="476250"/>
            <a:ext cx="8229600" cy="1143000"/>
          </a:xfrm>
        </p:spPr>
        <p:txBody>
          <a:bodyPr/>
          <a:lstStyle/>
          <a:p>
            <a:pPr eaLnBrk="1" hangingPunct="1"/>
            <a:r>
              <a:rPr lang="zh-CN" altLang="zh-CN" sz="3200" smtClean="0">
                <a:latin typeface="黑体" pitchFamily="2" charset="-122"/>
                <a:ea typeface="黑体" pitchFamily="2" charset="-122"/>
              </a:rPr>
              <a:t>超导中心</a:t>
            </a:r>
            <a:r>
              <a:rPr lang="zh-CN" altLang="en-US" sz="3200" smtClean="0">
                <a:latin typeface="黑体" pitchFamily="2" charset="-122"/>
                <a:ea typeface="黑体" pitchFamily="2" charset="-122"/>
              </a:rPr>
              <a:t/>
            </a:r>
            <a:br>
              <a:rPr lang="zh-CN" altLang="en-US" sz="3200" smtClean="0">
                <a:latin typeface="黑体" pitchFamily="2" charset="-122"/>
                <a:ea typeface="黑体" pitchFamily="2" charset="-122"/>
              </a:rPr>
            </a:br>
            <a:r>
              <a:rPr lang="en-US" altLang="zh-CN" sz="3200" smtClean="0">
                <a:latin typeface="黑体" pitchFamily="2" charset="-122"/>
                <a:ea typeface="黑体" pitchFamily="2" charset="-122"/>
              </a:rPr>
              <a:t>UH Superconductivity Center</a:t>
            </a:r>
            <a:r>
              <a:rPr lang="en-US" altLang="zh-CN" smtClean="0">
                <a:latin typeface="黑体" pitchFamily="2" charset="-122"/>
                <a:ea typeface="黑体" pitchFamily="2" charset="-122"/>
              </a:rPr>
              <a:t> </a:t>
            </a:r>
            <a:endParaRPr lang="zh-CN" altLang="en-US" smtClean="0">
              <a:latin typeface="黑体" pitchFamily="2" charset="-122"/>
              <a:ea typeface="黑体" pitchFamily="2" charset="-122"/>
            </a:endParaRPr>
          </a:p>
        </p:txBody>
      </p:sp>
      <p:pic>
        <p:nvPicPr>
          <p:cNvPr id="7" name="图片 6"/>
          <p:cNvPicPr>
            <a:picLocks noChangeAspect="1"/>
          </p:cNvPicPr>
          <p:nvPr/>
        </p:nvPicPr>
        <p:blipFill>
          <a:blip r:embed="rId2"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79876" name="内容占位符 2"/>
          <p:cNvSpPr>
            <a:spLocks noGrp="1"/>
          </p:cNvSpPr>
          <p:nvPr>
            <p:ph idx="1"/>
          </p:nvPr>
        </p:nvSpPr>
        <p:spPr>
          <a:xfrm>
            <a:off x="468313" y="1773238"/>
            <a:ext cx="8362950" cy="2870208"/>
          </a:xfrm>
        </p:spPr>
        <p:txBody>
          <a:bodyPr/>
          <a:lstStyle/>
          <a:p>
            <a:pPr eaLnBrk="1" hangingPunct="1"/>
            <a:r>
              <a:rPr lang="zh-CN" altLang="zh-CN" sz="2800" dirty="0" smtClean="0">
                <a:latin typeface="黑体" pitchFamily="2" charset="-122"/>
                <a:ea typeface="黑体" pitchFamily="2" charset="-122"/>
              </a:rPr>
              <a:t>超导中心建于</a:t>
            </a:r>
            <a:r>
              <a:rPr lang="en-US" altLang="zh-CN" sz="2800" dirty="0" smtClean="0">
                <a:latin typeface="黑体" pitchFamily="2" charset="-122"/>
                <a:ea typeface="黑体" pitchFamily="2" charset="-122"/>
              </a:rPr>
              <a:t>1987</a:t>
            </a:r>
            <a:r>
              <a:rPr lang="zh-CN" altLang="zh-CN" sz="2800" dirty="0" smtClean="0">
                <a:latin typeface="黑体" pitchFamily="2" charset="-122"/>
                <a:ea typeface="黑体" pitchFamily="2" charset="-122"/>
              </a:rPr>
              <a:t>年，是超导技术的发源地，目前仍然是美国最好的超导研究机构。</a:t>
            </a:r>
            <a:endParaRPr lang="en-US" altLang="zh-CN" sz="2800" dirty="0" smtClean="0">
              <a:latin typeface="黑体" pitchFamily="2" charset="-122"/>
              <a:ea typeface="黑体" pitchFamily="2" charset="-122"/>
            </a:endParaRPr>
          </a:p>
          <a:p>
            <a:pPr eaLnBrk="1" hangingPunct="1"/>
            <a:r>
              <a:rPr lang="en-US" altLang="zh-CN" sz="2800" dirty="0" err="1" smtClean="0">
                <a:latin typeface="黑体" pitchFamily="2" charset="-122"/>
                <a:ea typeface="黑体" pitchFamily="2" charset="-122"/>
              </a:rPr>
              <a:t>SuperPower</a:t>
            </a:r>
            <a:r>
              <a:rPr lang="zh-CN" altLang="en-US" sz="2800" dirty="0" smtClean="0">
                <a:latin typeface="黑体" pitchFamily="2" charset="-122"/>
                <a:ea typeface="黑体" pitchFamily="2" charset="-122"/>
              </a:rPr>
              <a:t>三位人员转如且将其带材加工生产设备转到</a:t>
            </a:r>
            <a:r>
              <a:rPr lang="en-US" altLang="zh-CN" sz="2800" dirty="0" smtClean="0">
                <a:latin typeface="黑体" pitchFamily="2" charset="-122"/>
                <a:ea typeface="黑体" pitchFamily="2" charset="-122"/>
              </a:rPr>
              <a:t>UH</a:t>
            </a:r>
            <a:r>
              <a:rPr lang="zh-CN" altLang="en-US" sz="2800" dirty="0" smtClean="0">
                <a:latin typeface="黑体" pitchFamily="2" charset="-122"/>
                <a:ea typeface="黑体" pitchFamily="2" charset="-122"/>
              </a:rPr>
              <a:t>，资助</a:t>
            </a:r>
            <a:r>
              <a:rPr lang="en-US" altLang="zh-CN" sz="2800" dirty="0" smtClean="0">
                <a:latin typeface="黑体" pitchFamily="2" charset="-122"/>
                <a:ea typeface="黑体" pitchFamily="2" charset="-122"/>
              </a:rPr>
              <a:t>5 M$</a:t>
            </a:r>
            <a:r>
              <a:rPr lang="zh-CN" altLang="en-US" sz="2800" dirty="0" smtClean="0">
                <a:latin typeface="黑体" pitchFamily="2" charset="-122"/>
                <a:ea typeface="黑体" pitchFamily="2" charset="-122"/>
              </a:rPr>
              <a:t>。</a:t>
            </a:r>
            <a:r>
              <a:rPr lang="en-US" altLang="zh-CN" sz="2800" dirty="0" smtClean="0">
                <a:latin typeface="黑体" pitchFamily="2" charset="-122"/>
                <a:ea typeface="黑体" pitchFamily="2" charset="-122"/>
              </a:rPr>
              <a:t> </a:t>
            </a:r>
            <a:endParaRPr lang="zh-CN" altLang="en-US" sz="2800"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p:txBody>
          <a:bodyPr/>
          <a:lstStyle/>
          <a:p>
            <a:pPr eaLnBrk="1" hangingPunct="1"/>
            <a:r>
              <a:rPr lang="zh-CN" altLang="en-US" sz="3600" dirty="0" smtClean="0"/>
              <a:t>扫描探针显微镜能</a:t>
            </a:r>
            <a:r>
              <a:rPr lang="zh-CN" altLang="zh-CN" sz="3600" dirty="0" smtClean="0">
                <a:latin typeface="黑体" pitchFamily="2" charset="-122"/>
                <a:ea typeface="黑体" pitchFamily="2" charset="-122"/>
              </a:rPr>
              <a:t>防震台</a:t>
            </a:r>
            <a:endParaRPr lang="zh-CN" altLang="en-US" sz="3600" dirty="0" smtClean="0">
              <a:solidFill>
                <a:srgbClr val="FF0000"/>
              </a:solidFill>
              <a:latin typeface="黑体" pitchFamily="2" charset="-122"/>
              <a:ea typeface="黑体" pitchFamily="2" charset="-122"/>
            </a:endParaRPr>
          </a:p>
        </p:txBody>
      </p:sp>
      <p:pic>
        <p:nvPicPr>
          <p:cNvPr id="7" name="图片 6"/>
          <p:cNvPicPr>
            <a:picLocks noChangeAspect="1"/>
          </p:cNvPicPr>
          <p:nvPr/>
        </p:nvPicPr>
        <p:blipFill>
          <a:blip r:embed="rId2" cstate="print"/>
          <a:stretch>
            <a:fillRect/>
          </a:stretch>
        </p:blipFill>
        <p:spPr>
          <a:xfrm>
            <a:off x="8489950" y="0"/>
            <a:ext cx="654050" cy="654050"/>
          </a:xfrm>
          <a:prstGeom prst="rect">
            <a:avLst/>
          </a:prstGeom>
          <a:ln>
            <a:noFill/>
          </a:ln>
          <a:effectLst>
            <a:outerShdw blurRad="190500" algn="tl" rotWithShape="0">
              <a:srgbClr val="000000">
                <a:alpha val="70000"/>
              </a:srgbClr>
            </a:outerShdw>
          </a:effectLst>
        </p:spPr>
      </p:pic>
      <p:sp>
        <p:nvSpPr>
          <p:cNvPr id="80900" name="内容占位符 2"/>
          <p:cNvSpPr>
            <a:spLocks noGrp="1"/>
          </p:cNvSpPr>
          <p:nvPr>
            <p:ph idx="1"/>
          </p:nvPr>
        </p:nvSpPr>
        <p:spPr>
          <a:xfrm>
            <a:off x="457200" y="1600200"/>
            <a:ext cx="5122863" cy="4525963"/>
          </a:xfrm>
        </p:spPr>
        <p:txBody>
          <a:bodyPr/>
          <a:lstStyle/>
          <a:p>
            <a:pPr eaLnBrk="1" hangingPunct="1"/>
            <a:r>
              <a:rPr lang="zh-CN" altLang="zh-CN" sz="2800" smtClean="0">
                <a:latin typeface="黑体" pitchFamily="2" charset="-122"/>
                <a:ea typeface="黑体" pitchFamily="2" charset="-122"/>
              </a:rPr>
              <a:t>其中一台</a:t>
            </a:r>
            <a:r>
              <a:rPr lang="zh-CN" altLang="en-US" sz="2800" smtClean="0">
                <a:latin typeface="黑体" pitchFamily="2" charset="-122"/>
                <a:ea typeface="黑体" pitchFamily="2" charset="-122"/>
              </a:rPr>
              <a:t>号称世界上最好的</a:t>
            </a:r>
            <a:r>
              <a:rPr lang="zh-CN" altLang="zh-CN" sz="2800" smtClean="0">
                <a:latin typeface="黑体" pitchFamily="2" charset="-122"/>
                <a:ea typeface="黑体" pitchFamily="2" charset="-122"/>
              </a:rPr>
              <a:t>扫描探针显微镜能够看到原子级别的图像，甚至可以用于在原子尺度上研究表面催化机理。</a:t>
            </a:r>
            <a:endParaRPr lang="en-US" altLang="zh-CN" sz="2800" smtClean="0">
              <a:latin typeface="黑体" pitchFamily="2" charset="-122"/>
              <a:ea typeface="黑体" pitchFamily="2" charset="-122"/>
            </a:endParaRPr>
          </a:p>
          <a:p>
            <a:pPr eaLnBrk="1" hangingPunct="1"/>
            <a:r>
              <a:rPr lang="zh-CN" altLang="zh-CN" sz="2800" smtClean="0">
                <a:latin typeface="黑体" pitchFamily="2" charset="-122"/>
                <a:ea typeface="黑体" pitchFamily="2" charset="-122"/>
              </a:rPr>
              <a:t>仪器总花费</a:t>
            </a:r>
            <a:r>
              <a:rPr lang="en-US" altLang="zh-CN" sz="2800" smtClean="0">
                <a:latin typeface="黑体" pitchFamily="2" charset="-122"/>
                <a:ea typeface="黑体" pitchFamily="2" charset="-122"/>
              </a:rPr>
              <a:t>500</a:t>
            </a:r>
            <a:r>
              <a:rPr lang="zh-CN" altLang="zh-CN" sz="2800" smtClean="0">
                <a:latin typeface="黑体" pitchFamily="2" charset="-122"/>
                <a:ea typeface="黑体" pitchFamily="2" charset="-122"/>
              </a:rPr>
              <a:t>万美元，属于顶尖设备，放在防震台上，地下还有真空设备。</a:t>
            </a:r>
            <a:endParaRPr lang="zh-CN" altLang="en-US" sz="2800" smtClean="0">
              <a:latin typeface="黑体" pitchFamily="2" charset="-122"/>
              <a:ea typeface="黑体" pitchFamily="2" charset="-122"/>
            </a:endParaRPr>
          </a:p>
          <a:p>
            <a:pPr eaLnBrk="1" hangingPunct="1"/>
            <a:r>
              <a:rPr lang="zh-CN" altLang="en-US" sz="2800" smtClean="0">
                <a:latin typeface="黑体" pitchFamily="2" charset="-122"/>
                <a:ea typeface="黑体" pitchFamily="2" charset="-122"/>
              </a:rPr>
              <a:t>为引进潘教授专门建设。</a:t>
            </a:r>
          </a:p>
        </p:txBody>
      </p:sp>
      <p:pic>
        <p:nvPicPr>
          <p:cNvPr id="5" name="图片 4"/>
          <p:cNvPicPr>
            <a:picLocks noChangeAspect="1"/>
          </p:cNvPicPr>
          <p:nvPr/>
        </p:nvPicPr>
        <p:blipFill>
          <a:blip r:embed="rId3" cstate="print"/>
          <a:srcRect/>
          <a:stretch>
            <a:fillRect/>
          </a:stretch>
        </p:blipFill>
        <p:spPr bwMode="auto">
          <a:xfrm>
            <a:off x="5580063" y="1268413"/>
            <a:ext cx="3240087" cy="4868862"/>
          </a:xfrm>
          <a:prstGeom prst="rect">
            <a:avLst/>
          </a:prstGeom>
          <a:noFill/>
          <a:ln>
            <a:noFill/>
          </a:ln>
          <a:effectLst>
            <a:outerShdw blurRad="190500" algn="tl" rotWithShape="0">
              <a:srgbClr val="000000">
                <a:alpha val="70000"/>
              </a:srgbClr>
            </a:outerShdw>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p>
        </p:txBody>
      </p:sp>
      <p:pic>
        <p:nvPicPr>
          <p:cNvPr id="8" name="图片 7" descr="9e7ce6dc7f71ba83cd1166b0.bmp"/>
          <p:cNvPicPr>
            <a:picLocks noChangeAspect="1"/>
          </p:cNvPicPr>
          <p:nvPr/>
        </p:nvPicPr>
        <p:blipFill>
          <a:blip r:embed="rId2" cstate="print"/>
          <a:srcRect t="12000" b="15999"/>
          <a:stretch>
            <a:fillRect/>
          </a:stretch>
        </p:blipFill>
        <p:spPr>
          <a:xfrm>
            <a:off x="8139824" y="5617"/>
            <a:ext cx="981626" cy="761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p>
        </p:txBody>
      </p:sp>
      <p:sp>
        <p:nvSpPr>
          <p:cNvPr id="83971" name="内容占位符 7"/>
          <p:cNvSpPr>
            <a:spLocks noGrp="1"/>
          </p:cNvSpPr>
          <p:nvPr>
            <p:ph idx="1"/>
          </p:nvPr>
        </p:nvSpPr>
        <p:spPr>
          <a:xfrm>
            <a:off x="468313" y="1773238"/>
            <a:ext cx="8229600" cy="3413125"/>
          </a:xfrm>
        </p:spPr>
        <p:txBody>
          <a:bodyPr/>
          <a:lstStyle/>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创建于</a:t>
            </a:r>
            <a:r>
              <a:rPr lang="en-US" altLang="zh-CN" smtClean="0">
                <a:latin typeface="黑体" pitchFamily="2" charset="-122"/>
                <a:ea typeface="黑体" pitchFamily="2" charset="-122"/>
              </a:rPr>
              <a:t>1892</a:t>
            </a:r>
            <a:r>
              <a:rPr lang="zh-CN" altLang="en-US" smtClean="0">
                <a:latin typeface="黑体" pitchFamily="2" charset="-122"/>
                <a:ea typeface="黑体" pitchFamily="2" charset="-122"/>
              </a:rPr>
              <a:t>年，是美国南方最好的大学</a:t>
            </a:r>
            <a:endParaRPr lang="en-US"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由得克萨斯州棉花巨富威廉</a:t>
            </a:r>
            <a:r>
              <a:rPr lang="en-US" altLang="zh-CN" smtClean="0">
                <a:latin typeface="黑体" pitchFamily="2" charset="-122"/>
                <a:ea typeface="黑体" pitchFamily="2" charset="-122"/>
              </a:rPr>
              <a:t>·</a:t>
            </a:r>
            <a:r>
              <a:rPr lang="zh-CN" altLang="en-US" smtClean="0">
                <a:latin typeface="黑体" pitchFamily="2" charset="-122"/>
                <a:ea typeface="黑体" pitchFamily="2" charset="-122"/>
              </a:rPr>
              <a:t>马歇尔</a:t>
            </a:r>
            <a:r>
              <a:rPr lang="en-US" altLang="zh-CN" smtClean="0">
                <a:latin typeface="黑体" pitchFamily="2" charset="-122"/>
                <a:ea typeface="黑体" pitchFamily="2" charset="-122"/>
              </a:rPr>
              <a:t>·</a:t>
            </a:r>
            <a:r>
              <a:rPr lang="zh-CN" altLang="en-US" smtClean="0">
                <a:latin typeface="黑体" pitchFamily="2" charset="-122"/>
                <a:ea typeface="黑体" pitchFamily="2" charset="-122"/>
              </a:rPr>
              <a:t>莱斯创建</a:t>
            </a:r>
            <a:endParaRPr lang="en-US"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莱斯大学建筑系是全美最好的建筑系之一</a:t>
            </a:r>
            <a:endParaRPr lang="en-US" altLang="zh-CN" smtClean="0">
              <a:latin typeface="黑体" pitchFamily="2" charset="-122"/>
              <a:ea typeface="黑体" pitchFamily="2" charset="-122"/>
            </a:endParaRPr>
          </a:p>
          <a:p>
            <a:pPr marL="355600" lvl="1" indent="-355600" eaLnBrk="1" hangingPunct="1">
              <a:lnSpc>
                <a:spcPct val="150000"/>
              </a:lnSpc>
              <a:buFont typeface="Arial" charset="0"/>
              <a:buChar char="•"/>
              <a:tabLst>
                <a:tab pos="273050" algn="l"/>
              </a:tabLst>
            </a:pPr>
            <a:r>
              <a:rPr lang="zh-CN" altLang="en-US" smtClean="0">
                <a:latin typeface="黑体" pitchFamily="2" charset="-122"/>
                <a:ea typeface="黑体" pitchFamily="2" charset="-122"/>
              </a:rPr>
              <a:t>物理、英语、历史和考古学系也有很强的实力</a:t>
            </a:r>
            <a:endParaRPr lang="en-US" altLang="zh-CN" smtClean="0">
              <a:latin typeface="黑体" pitchFamily="2" charset="-122"/>
              <a:ea typeface="黑体" pitchFamily="2" charset="-122"/>
            </a:endParaRPr>
          </a:p>
        </p:txBody>
      </p:sp>
      <p:pic>
        <p:nvPicPr>
          <p:cNvPr id="6" name="图片 5" descr="9e7ce6dc7f71ba83cd1166b0.bmp"/>
          <p:cNvPicPr>
            <a:picLocks noChangeAspect="1"/>
          </p:cNvPicPr>
          <p:nvPr/>
        </p:nvPicPr>
        <p:blipFill>
          <a:blip r:embed="rId2" cstate="print"/>
          <a:srcRect t="12000" b="15999"/>
          <a:stretch>
            <a:fillRect/>
          </a:stretch>
        </p:blipFill>
        <p:spPr>
          <a:xfrm>
            <a:off x="8233236" y="5096"/>
            <a:ext cx="890312" cy="690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r>
              <a:rPr lang="en-US" altLang="zh-CN" sz="3600" smtClean="0">
                <a:latin typeface="黑体" pitchFamily="2" charset="-122"/>
                <a:ea typeface="黑体" pitchFamily="2" charset="-122"/>
              </a:rPr>
              <a:t>-SEA</a:t>
            </a:r>
            <a:endParaRPr lang="zh-CN" altLang="en-US" sz="3600" smtClean="0">
              <a:latin typeface="黑体" pitchFamily="2" charset="-122"/>
              <a:ea typeface="黑体" pitchFamily="2" charset="-122"/>
            </a:endParaRPr>
          </a:p>
        </p:txBody>
      </p:sp>
      <p:sp>
        <p:nvSpPr>
          <p:cNvPr id="86019" name="内容占位符 7"/>
          <p:cNvSpPr>
            <a:spLocks noGrp="1"/>
          </p:cNvSpPr>
          <p:nvPr>
            <p:ph idx="1"/>
          </p:nvPr>
        </p:nvSpPr>
        <p:spPr>
          <a:xfrm>
            <a:off x="0" y="1196975"/>
            <a:ext cx="8820150" cy="2098675"/>
          </a:xfrm>
        </p:spPr>
        <p:txBody>
          <a:bodyPr/>
          <a:lstStyle/>
          <a:p>
            <a:pPr marL="355600" lvl="1" indent="804863" eaLnBrk="1" hangingPunct="1">
              <a:lnSpc>
                <a:spcPct val="150000"/>
              </a:lnSpc>
              <a:buFont typeface="Arial" charset="0"/>
              <a:buNone/>
              <a:tabLst>
                <a:tab pos="273050" algn="l"/>
                <a:tab pos="1254125" algn="l"/>
              </a:tabLst>
            </a:pPr>
            <a:r>
              <a:rPr lang="zh-CN" altLang="en-US" smtClean="0">
                <a:latin typeface="黑体" pitchFamily="2" charset="-122"/>
                <a:ea typeface="黑体" pitchFamily="2" charset="-122"/>
              </a:rPr>
              <a:t>莱斯大学设有共享仪器部（</a:t>
            </a:r>
            <a:r>
              <a:rPr lang="en-US" smtClean="0">
                <a:latin typeface="黑体" pitchFamily="2" charset="-122"/>
                <a:ea typeface="黑体" pitchFamily="2" charset="-122"/>
              </a:rPr>
              <a:t> </a:t>
            </a:r>
            <a:r>
              <a:rPr lang="en-US" altLang="zh-CN" smtClean="0">
                <a:latin typeface="黑体" pitchFamily="2" charset="-122"/>
                <a:ea typeface="黑体" pitchFamily="2" charset="-122"/>
              </a:rPr>
              <a:t>Shared Equipment Authority </a:t>
            </a:r>
            <a:r>
              <a:rPr lang="zh-CN" altLang="en-US" smtClean="0">
                <a:latin typeface="黑体" pitchFamily="2" charset="-122"/>
                <a:ea typeface="黑体" pitchFamily="2" charset="-122"/>
              </a:rPr>
              <a:t>），简称</a:t>
            </a:r>
            <a:r>
              <a:rPr lang="en-US" altLang="zh-CN" smtClean="0">
                <a:latin typeface="黑体" pitchFamily="2" charset="-122"/>
                <a:ea typeface="黑体" pitchFamily="2" charset="-122"/>
              </a:rPr>
              <a:t>SEA</a:t>
            </a:r>
            <a:r>
              <a:rPr lang="zh-CN" altLang="en-US" smtClean="0">
                <a:latin typeface="黑体" pitchFamily="2" charset="-122"/>
                <a:ea typeface="黑体" pitchFamily="2" charset="-122"/>
              </a:rPr>
              <a:t>。</a:t>
            </a:r>
            <a:r>
              <a:rPr lang="en-US" altLang="zh-CN" smtClean="0">
                <a:latin typeface="黑体" pitchFamily="2" charset="-122"/>
                <a:ea typeface="黑体" pitchFamily="2" charset="-122"/>
              </a:rPr>
              <a:t>SEA</a:t>
            </a:r>
            <a:r>
              <a:rPr lang="zh-CN" altLang="en-US" smtClean="0">
                <a:latin typeface="黑体" pitchFamily="2" charset="-122"/>
                <a:ea typeface="黑体" pitchFamily="2" charset="-122"/>
              </a:rPr>
              <a:t>依托学科建设了若干个科研平台（</a:t>
            </a:r>
            <a:r>
              <a:rPr lang="en-US" altLang="zh-CN" smtClean="0">
                <a:latin typeface="黑体" pitchFamily="2" charset="-122"/>
                <a:ea typeface="黑体" pitchFamily="2" charset="-122"/>
              </a:rPr>
              <a:t>SEA Labs</a:t>
            </a:r>
            <a:r>
              <a:rPr lang="zh-CN" altLang="en-US" smtClean="0">
                <a:latin typeface="黑体" pitchFamily="2" charset="-122"/>
                <a:ea typeface="黑体" pitchFamily="2" charset="-122"/>
              </a:rPr>
              <a:t>），接受</a:t>
            </a:r>
            <a:r>
              <a:rPr lang="en-US" altLang="zh-CN" smtClean="0">
                <a:latin typeface="黑体" pitchFamily="2" charset="-122"/>
                <a:ea typeface="黑体" pitchFamily="2" charset="-122"/>
              </a:rPr>
              <a:t>SEA</a:t>
            </a:r>
            <a:r>
              <a:rPr lang="zh-CN" altLang="en-US" smtClean="0">
                <a:latin typeface="黑体" pitchFamily="2" charset="-122"/>
                <a:ea typeface="黑体" pitchFamily="2" charset="-122"/>
              </a:rPr>
              <a:t>的直接领导。</a:t>
            </a:r>
            <a:endParaRPr lang="en-US" altLang="zh-CN" smtClean="0">
              <a:latin typeface="黑体" pitchFamily="2" charset="-122"/>
              <a:ea typeface="黑体" pitchFamily="2" charset="-122"/>
            </a:endParaRPr>
          </a:p>
        </p:txBody>
      </p:sp>
      <p:pic>
        <p:nvPicPr>
          <p:cNvPr id="6" name="图片 5" descr="9e7ce6dc7f71ba83cd1166b0.bmp"/>
          <p:cNvPicPr>
            <a:picLocks noChangeAspect="1"/>
          </p:cNvPicPr>
          <p:nvPr/>
        </p:nvPicPr>
        <p:blipFill>
          <a:blip r:embed="rId2" cstate="print"/>
          <a:srcRect t="12000" b="15999"/>
          <a:stretch>
            <a:fillRect/>
          </a:stretch>
        </p:blipFill>
        <p:spPr>
          <a:xfrm>
            <a:off x="8279942" y="4838"/>
            <a:ext cx="844654" cy="655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r>
              <a:rPr lang="en-US" altLang="zh-CN" sz="3600" smtClean="0">
                <a:latin typeface="黑体" pitchFamily="2" charset="-122"/>
                <a:ea typeface="黑体" pitchFamily="2" charset="-122"/>
              </a:rPr>
              <a:t>-SEA</a:t>
            </a:r>
            <a:endParaRPr lang="zh-CN" altLang="en-US" sz="3600" smtClean="0">
              <a:latin typeface="黑体" pitchFamily="2" charset="-122"/>
              <a:ea typeface="黑体" pitchFamily="2" charset="-122"/>
            </a:endParaRPr>
          </a:p>
        </p:txBody>
      </p:sp>
      <p:sp>
        <p:nvSpPr>
          <p:cNvPr id="7" name="内容占位符 7"/>
          <p:cNvSpPr>
            <a:spLocks noGrp="1"/>
          </p:cNvSpPr>
          <p:nvPr>
            <p:ph idx="1"/>
          </p:nvPr>
        </p:nvSpPr>
        <p:spPr/>
        <p:txBody>
          <a:bodyPr rtlCol="0">
            <a:noAutofit/>
          </a:bodyPr>
          <a:lstStyle/>
          <a:p>
            <a:pPr marL="355600" lvl="1" indent="-355600" eaLnBrk="1" fontAlgn="auto" hangingPunct="1">
              <a:lnSpc>
                <a:spcPct val="125000"/>
              </a:lnSpc>
              <a:spcAft>
                <a:spcPts val="0"/>
              </a:spcAft>
              <a:buFont typeface="Arial" pitchFamily="34" charset="0"/>
              <a:buNone/>
              <a:tabLst>
                <a:tab pos="273050" algn="l"/>
              </a:tabLst>
              <a:defRPr/>
            </a:pPr>
            <a:r>
              <a:rPr lang="zh-CN" altLang="en-US" sz="3200" dirty="0" smtClean="0"/>
              <a:t>莱斯大学服务概览：</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年校内外用户约</a:t>
            </a:r>
            <a:r>
              <a:rPr lang="en-US" altLang="zh-CN" sz="3200" dirty="0" smtClean="0"/>
              <a:t>130</a:t>
            </a:r>
            <a:r>
              <a:rPr lang="zh-CN" altLang="en-US" sz="3200" dirty="0" smtClean="0"/>
              <a:t>名</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年收入约</a:t>
            </a:r>
            <a:r>
              <a:rPr lang="en-US" altLang="zh-CN" sz="3200" dirty="0" smtClean="0"/>
              <a:t>75</a:t>
            </a:r>
            <a:r>
              <a:rPr lang="zh-CN" altLang="en-US" sz="3200" dirty="0" smtClean="0"/>
              <a:t>万美元（年递增约</a:t>
            </a:r>
            <a:r>
              <a:rPr lang="en-US" altLang="zh-CN" sz="3200" dirty="0" smtClean="0"/>
              <a:t>10%</a:t>
            </a:r>
            <a:r>
              <a:rPr lang="zh-CN" altLang="en-US" sz="3200" dirty="0" smtClean="0"/>
              <a:t>）</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年培训学生用户</a:t>
            </a:r>
            <a:r>
              <a:rPr lang="en-US" altLang="zh-CN" sz="3200" dirty="0" smtClean="0"/>
              <a:t>350</a:t>
            </a:r>
            <a:r>
              <a:rPr lang="zh-CN" altLang="en-US" sz="3200" dirty="0" smtClean="0"/>
              <a:t>名以上（培训收费）</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目前用户独立操作和送样测试收费等同</a:t>
            </a:r>
            <a:endParaRPr lang="en-US" altLang="zh-CN" sz="3200" dirty="0" smtClean="0"/>
          </a:p>
          <a:p>
            <a:pPr marL="714375" lvl="1" indent="-350838" eaLnBrk="1" fontAlgn="auto" hangingPunct="1">
              <a:lnSpc>
                <a:spcPct val="125000"/>
              </a:lnSpc>
              <a:spcAft>
                <a:spcPts val="0"/>
              </a:spcAft>
              <a:buFont typeface="Arial" pitchFamily="34" charset="0"/>
              <a:buChar char="•"/>
              <a:tabLst>
                <a:tab pos="273050" algn="l"/>
              </a:tabLst>
              <a:defRPr/>
            </a:pPr>
            <a:r>
              <a:rPr lang="zh-CN" altLang="en-US" sz="3200" dirty="0" smtClean="0"/>
              <a:t>现有设备均为较好的常规设备，没有超大型顶尖设备</a:t>
            </a:r>
            <a:endParaRPr lang="en-US" altLang="zh-CN" sz="3200" dirty="0" smtClean="0"/>
          </a:p>
        </p:txBody>
      </p:sp>
      <p:pic>
        <p:nvPicPr>
          <p:cNvPr id="6" name="图片 5" descr="9e7ce6dc7f71ba83cd1166b0.bmp"/>
          <p:cNvPicPr>
            <a:picLocks noChangeAspect="1"/>
          </p:cNvPicPr>
          <p:nvPr/>
        </p:nvPicPr>
        <p:blipFill>
          <a:blip r:embed="rId2" cstate="print"/>
          <a:srcRect t="12000" b="15999"/>
          <a:stretch>
            <a:fillRect/>
          </a:stretch>
        </p:blipFill>
        <p:spPr>
          <a:xfrm>
            <a:off x="8233236" y="5096"/>
            <a:ext cx="890312" cy="690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r>
              <a:rPr lang="en-US" altLang="zh-CN" sz="3600" smtClean="0">
                <a:latin typeface="黑体" pitchFamily="2" charset="-122"/>
                <a:ea typeface="黑体" pitchFamily="2" charset="-122"/>
              </a:rPr>
              <a:t>-SEA</a:t>
            </a:r>
            <a:endParaRPr lang="zh-CN" altLang="en-US" sz="3600" smtClean="0">
              <a:latin typeface="黑体" pitchFamily="2" charset="-122"/>
              <a:ea typeface="黑体" pitchFamily="2" charset="-122"/>
            </a:endParaRPr>
          </a:p>
        </p:txBody>
      </p:sp>
      <p:sp>
        <p:nvSpPr>
          <p:cNvPr id="7" name="内容占位符 7"/>
          <p:cNvSpPr>
            <a:spLocks noGrp="1"/>
          </p:cNvSpPr>
          <p:nvPr>
            <p:ph idx="1"/>
          </p:nvPr>
        </p:nvSpPr>
        <p:spPr/>
        <p:txBody>
          <a:bodyPr rtlCol="0">
            <a:noAutofit/>
          </a:bodyPr>
          <a:lstStyle/>
          <a:p>
            <a:pPr marL="355600" lvl="1" indent="-355600" eaLnBrk="1" fontAlgn="auto" hangingPunct="1">
              <a:lnSpc>
                <a:spcPct val="125000"/>
              </a:lnSpc>
              <a:spcAft>
                <a:spcPts val="0"/>
              </a:spcAft>
              <a:buFont typeface="Arial" pitchFamily="34" charset="0"/>
              <a:buNone/>
              <a:tabLst>
                <a:tab pos="273050" algn="l"/>
              </a:tabLst>
              <a:defRPr/>
            </a:pPr>
            <a:r>
              <a:rPr lang="en-US" altLang="zh-CN" sz="3200" dirty="0" smtClean="0"/>
              <a:t>SEA</a:t>
            </a:r>
            <a:r>
              <a:rPr lang="zh-CN" altLang="en-US" sz="3200" dirty="0" smtClean="0"/>
              <a:t>设有</a:t>
            </a:r>
            <a:r>
              <a:rPr lang="en-US" altLang="zh-CN" sz="3200" dirty="0" smtClean="0"/>
              <a:t>15</a:t>
            </a:r>
            <a:r>
              <a:rPr lang="zh-CN" altLang="en-US" sz="3200" dirty="0" smtClean="0"/>
              <a:t>人委员会（</a:t>
            </a:r>
            <a:r>
              <a:rPr lang="en-US" altLang="zh-CN" sz="3200" dirty="0" smtClean="0"/>
              <a:t>SEA Faculty Board</a:t>
            </a:r>
            <a:r>
              <a:rPr lang="zh-CN" altLang="en-US" sz="3200" dirty="0" smtClean="0"/>
              <a:t>）：</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对</a:t>
            </a:r>
            <a:r>
              <a:rPr lang="en-US" altLang="zh-CN" sz="3200" dirty="0" smtClean="0"/>
              <a:t>75</a:t>
            </a:r>
            <a:r>
              <a:rPr lang="zh-CN" altLang="en-US" sz="3200" dirty="0" smtClean="0"/>
              <a:t>台总价约</a:t>
            </a:r>
            <a:r>
              <a:rPr lang="en-US" altLang="zh-CN" sz="3200" dirty="0" smtClean="0"/>
              <a:t>1500</a:t>
            </a:r>
            <a:r>
              <a:rPr lang="zh-CN" altLang="en-US" sz="3200" dirty="0" smtClean="0"/>
              <a:t>美元的设备进行管理</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检查收支平衡情况</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讨论条例合理性</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对设备购置请求进行监督和协调</a:t>
            </a:r>
            <a:endParaRPr lang="en-US" altLang="zh-CN" sz="3200" dirty="0" smtClean="0"/>
          </a:p>
          <a:p>
            <a:pPr marL="355600" lvl="1" indent="358775" eaLnBrk="1" fontAlgn="auto" hangingPunct="1">
              <a:lnSpc>
                <a:spcPct val="125000"/>
              </a:lnSpc>
              <a:spcAft>
                <a:spcPts val="0"/>
              </a:spcAft>
              <a:buFont typeface="Arial" pitchFamily="34" charset="0"/>
              <a:buChar char="•"/>
              <a:tabLst>
                <a:tab pos="273050" algn="l"/>
              </a:tabLst>
              <a:defRPr/>
            </a:pPr>
            <a:r>
              <a:rPr lang="zh-CN" altLang="en-US" sz="3200" dirty="0" smtClean="0"/>
              <a:t>调整收费标准</a:t>
            </a:r>
            <a:endParaRPr lang="en-US" altLang="zh-CN" sz="3200" dirty="0" smtClean="0"/>
          </a:p>
        </p:txBody>
      </p:sp>
      <p:pic>
        <p:nvPicPr>
          <p:cNvPr id="6" name="图片 5" descr="9e7ce6dc7f71ba83cd1166b0.bmp"/>
          <p:cNvPicPr>
            <a:picLocks noChangeAspect="1"/>
          </p:cNvPicPr>
          <p:nvPr/>
        </p:nvPicPr>
        <p:blipFill>
          <a:blip r:embed="rId2" cstate="print"/>
          <a:srcRect t="12000" b="15999"/>
          <a:stretch>
            <a:fillRect/>
          </a:stretch>
        </p:blipFill>
        <p:spPr>
          <a:xfrm>
            <a:off x="8326648" y="4575"/>
            <a:ext cx="798997" cy="619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莱斯大学</a:t>
            </a:r>
            <a:r>
              <a:rPr lang="en-US" altLang="zh-CN" sz="3600" smtClean="0">
                <a:latin typeface="黑体" pitchFamily="2" charset="-122"/>
                <a:ea typeface="黑体" pitchFamily="2" charset="-122"/>
              </a:rPr>
              <a:t>-SEA</a:t>
            </a:r>
            <a:endParaRPr lang="zh-CN" altLang="en-US" sz="3600" smtClean="0">
              <a:latin typeface="黑体" pitchFamily="2" charset="-122"/>
              <a:ea typeface="黑体" pitchFamily="2" charset="-122"/>
            </a:endParaRPr>
          </a:p>
        </p:txBody>
      </p:sp>
      <p:sp>
        <p:nvSpPr>
          <p:cNvPr id="89091" name="内容占位符 7"/>
          <p:cNvSpPr>
            <a:spLocks noGrp="1"/>
          </p:cNvSpPr>
          <p:nvPr>
            <p:ph idx="1"/>
          </p:nvPr>
        </p:nvSpPr>
        <p:spPr>
          <a:xfrm>
            <a:off x="468313" y="1412875"/>
            <a:ext cx="8229600" cy="4525963"/>
          </a:xfrm>
        </p:spPr>
        <p:txBody>
          <a:bodyPr/>
          <a:lstStyle/>
          <a:p>
            <a:pPr marL="717550" lvl="1" indent="-354013" eaLnBrk="1" hangingPunct="1">
              <a:lnSpc>
                <a:spcPct val="125000"/>
              </a:lnSpc>
              <a:buFont typeface="Arial" charset="0"/>
              <a:buChar char="•"/>
              <a:tabLst>
                <a:tab pos="714375" algn="l"/>
              </a:tabLst>
            </a:pPr>
            <a:r>
              <a:rPr lang="zh-CN" altLang="en-US" sz="2400" dirty="0" smtClean="0"/>
              <a:t>这些仪器设备由</a:t>
            </a:r>
            <a:r>
              <a:rPr lang="en-US" sz="2400" dirty="0" smtClean="0"/>
              <a:t> 9</a:t>
            </a:r>
            <a:r>
              <a:rPr lang="zh-CN" altLang="en-US" sz="2400" dirty="0" smtClean="0"/>
              <a:t>个</a:t>
            </a:r>
            <a:r>
              <a:rPr lang="en-US" sz="2400" dirty="0" smtClean="0"/>
              <a:t>technical Staff</a:t>
            </a:r>
            <a:r>
              <a:rPr lang="zh-CN" altLang="en-US" sz="2400" dirty="0" smtClean="0"/>
              <a:t>分别管理，大多是</a:t>
            </a:r>
            <a:r>
              <a:rPr lang="en-US" sz="2400" dirty="0" smtClean="0"/>
              <a:t>1</a:t>
            </a:r>
            <a:r>
              <a:rPr lang="zh-CN" altLang="en-US" sz="2400" dirty="0" smtClean="0"/>
              <a:t>个人管多台设备。这</a:t>
            </a:r>
            <a:r>
              <a:rPr lang="en-US" sz="2400" dirty="0" smtClean="0"/>
              <a:t>9</a:t>
            </a:r>
            <a:r>
              <a:rPr lang="zh-CN" altLang="en-US" sz="2400" dirty="0" smtClean="0"/>
              <a:t>个人中</a:t>
            </a:r>
            <a:r>
              <a:rPr lang="en-US" sz="2400" dirty="0" smtClean="0"/>
              <a:t>8</a:t>
            </a:r>
            <a:r>
              <a:rPr lang="zh-CN" altLang="en-US" sz="2400" dirty="0" smtClean="0"/>
              <a:t>个是博士，很多人是学术背景非常强的</a:t>
            </a:r>
            <a:r>
              <a:rPr lang="en-US" sz="2400" dirty="0" smtClean="0"/>
              <a:t>scientist</a:t>
            </a:r>
            <a:r>
              <a:rPr lang="zh-CN" altLang="en-US" sz="2400" dirty="0" smtClean="0"/>
              <a:t>级别的技术专家。</a:t>
            </a:r>
            <a:endParaRPr lang="en-US" altLang="zh-CN" sz="2400" dirty="0" smtClean="0">
              <a:latin typeface="黑体" pitchFamily="2" charset="-122"/>
              <a:ea typeface="黑体" pitchFamily="2" charset="-122"/>
            </a:endParaRPr>
          </a:p>
          <a:p>
            <a:pPr marL="717550" lvl="1" indent="-354013" eaLnBrk="1" hangingPunct="1">
              <a:lnSpc>
                <a:spcPct val="125000"/>
              </a:lnSpc>
              <a:buFont typeface="Arial" charset="0"/>
              <a:buChar char="•"/>
              <a:tabLst>
                <a:tab pos="714375" algn="l"/>
              </a:tabLst>
            </a:pPr>
            <a:r>
              <a:rPr lang="zh-CN" altLang="en-US" sz="2400" dirty="0" smtClean="0">
                <a:latin typeface="黑体" pitchFamily="2" charset="-122"/>
                <a:ea typeface="黑体" pitchFamily="2" charset="-122"/>
              </a:rPr>
              <a:t>由于学校规模较小，设备用户数及对外收入不足以支付技术人员薪酬，仅能保证设备正常运行</a:t>
            </a:r>
            <a:endParaRPr lang="en-US" altLang="zh-CN" sz="2400" dirty="0" smtClean="0">
              <a:latin typeface="黑体" pitchFamily="2" charset="-122"/>
              <a:ea typeface="黑体" pitchFamily="2" charset="-122"/>
            </a:endParaRPr>
          </a:p>
          <a:p>
            <a:pPr marL="717550" lvl="1" indent="-354013" eaLnBrk="1" hangingPunct="1">
              <a:lnSpc>
                <a:spcPct val="125000"/>
              </a:lnSpc>
              <a:buFont typeface="Arial" charset="0"/>
              <a:buChar char="•"/>
              <a:tabLst>
                <a:tab pos="714375" algn="l"/>
              </a:tabLst>
            </a:pPr>
            <a:r>
              <a:rPr lang="zh-CN" altLang="en-US" sz="2400" dirty="0" smtClean="0">
                <a:latin typeface="黑体" pitchFamily="2" charset="-122"/>
                <a:ea typeface="黑体" pitchFamily="2" charset="-122"/>
              </a:rPr>
              <a:t>技术人员薪酬由莱斯大学支付</a:t>
            </a:r>
            <a:endParaRPr lang="en-US" altLang="zh-CN" sz="2400" dirty="0" smtClean="0">
              <a:latin typeface="黑体" pitchFamily="2" charset="-122"/>
              <a:ea typeface="黑体" pitchFamily="2" charset="-122"/>
            </a:endParaRPr>
          </a:p>
          <a:p>
            <a:pPr marL="717550" lvl="1" indent="-354013" eaLnBrk="1" hangingPunct="1">
              <a:lnSpc>
                <a:spcPct val="125000"/>
              </a:lnSpc>
              <a:buFont typeface="Arial" charset="0"/>
              <a:buChar char="•"/>
              <a:tabLst>
                <a:tab pos="714375" algn="l"/>
              </a:tabLst>
            </a:pPr>
            <a:r>
              <a:rPr lang="zh-CN" altLang="en-US" sz="2400" dirty="0" smtClean="0">
                <a:latin typeface="黑体" pitchFamily="2" charset="-122"/>
                <a:ea typeface="黑体" pitchFamily="2" charset="-122"/>
              </a:rPr>
              <a:t>为吸引更多高水平技术人员到莱斯大学工作，莱斯大学允许技术人员用</a:t>
            </a:r>
            <a:r>
              <a:rPr lang="en-US" altLang="zh-CN" sz="2400" dirty="0" smtClean="0">
                <a:latin typeface="黑体" pitchFamily="2" charset="-122"/>
                <a:ea typeface="黑体" pitchFamily="2" charset="-122"/>
              </a:rPr>
              <a:t>20%</a:t>
            </a:r>
            <a:r>
              <a:rPr lang="zh-CN" altLang="en-US" sz="2400" dirty="0" smtClean="0">
                <a:latin typeface="黑体" pitchFamily="2" charset="-122"/>
                <a:ea typeface="黑体" pitchFamily="2" charset="-122"/>
              </a:rPr>
              <a:t>的时间从事科研工作</a:t>
            </a:r>
            <a:endParaRPr lang="en-US" altLang="zh-CN" sz="2400" dirty="0" smtClean="0">
              <a:latin typeface="黑体" pitchFamily="2" charset="-122"/>
              <a:ea typeface="黑体" pitchFamily="2" charset="-122"/>
            </a:endParaRPr>
          </a:p>
        </p:txBody>
      </p:sp>
      <p:pic>
        <p:nvPicPr>
          <p:cNvPr id="6" name="图片 5" descr="9e7ce6dc7f71ba83cd1166b0.bmp"/>
          <p:cNvPicPr>
            <a:picLocks noChangeAspect="1"/>
          </p:cNvPicPr>
          <p:nvPr/>
        </p:nvPicPr>
        <p:blipFill>
          <a:blip r:embed="rId2" cstate="print"/>
          <a:srcRect t="12000" b="15999"/>
          <a:stretch>
            <a:fillRect/>
          </a:stretch>
        </p:blipFill>
        <p:spPr>
          <a:xfrm>
            <a:off x="8208797" y="-959"/>
            <a:ext cx="938783" cy="727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68313" y="549275"/>
            <a:ext cx="8291512" cy="725488"/>
          </a:xfrm>
        </p:spPr>
        <p:txBody>
          <a:bodyPr/>
          <a:lstStyle/>
          <a:p>
            <a:pPr eaLnBrk="1" hangingPunct="1"/>
            <a:r>
              <a:rPr lang="zh-CN" altLang="en-US" sz="4000" smtClean="0">
                <a:latin typeface="黑体" pitchFamily="2" charset="-122"/>
                <a:ea typeface="黑体" pitchFamily="2" charset="-122"/>
              </a:rPr>
              <a:t>七所访问</a:t>
            </a:r>
            <a:r>
              <a:rPr lang="zh-CN" altLang="zh-CN" sz="4000" smtClean="0">
                <a:latin typeface="黑体" pitchFamily="2" charset="-122"/>
                <a:ea typeface="黑体" pitchFamily="2" charset="-122"/>
              </a:rPr>
              <a:t>高校</a:t>
            </a:r>
            <a:r>
              <a:rPr lang="zh-CN" altLang="en-US" sz="4000" smtClean="0">
                <a:latin typeface="黑体" pitchFamily="2" charset="-122"/>
                <a:ea typeface="黑体" pitchFamily="2" charset="-122"/>
              </a:rPr>
              <a:t>基本情况</a:t>
            </a:r>
          </a:p>
        </p:txBody>
      </p:sp>
      <p:graphicFrame>
        <p:nvGraphicFramePr>
          <p:cNvPr id="11343" name="Group 79"/>
          <p:cNvGraphicFramePr>
            <a:graphicFrameLocks noGrp="1"/>
          </p:cNvGraphicFramePr>
          <p:nvPr/>
        </p:nvGraphicFramePr>
        <p:xfrm>
          <a:off x="539750" y="1412875"/>
          <a:ext cx="8147050" cy="4826000"/>
        </p:xfrm>
        <a:graphic>
          <a:graphicData uri="http://schemas.openxmlformats.org/drawingml/2006/table">
            <a:tbl>
              <a:tblPr/>
              <a:tblGrid>
                <a:gridCol w="687388"/>
                <a:gridCol w="1497012"/>
                <a:gridCol w="900113"/>
                <a:gridCol w="908050"/>
                <a:gridCol w="758825"/>
                <a:gridCol w="2157412"/>
                <a:gridCol w="1238250"/>
              </a:tblGrid>
              <a:tr h="955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序号</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学校名称</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建校</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年份</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属性</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全美</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排名</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学生数</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（本</a:t>
                      </a:r>
                      <a:r>
                        <a:rPr kumimoji="0" lang="en-US" altLang="zh-CN" sz="1800" b="1" i="0" u="none" strike="noStrike" cap="none" normalizeH="0" baseline="0" smtClean="0">
                          <a:ln>
                            <a:noFill/>
                          </a:ln>
                          <a:solidFill>
                            <a:srgbClr val="FFFFFF"/>
                          </a:solidFill>
                          <a:effectLst/>
                          <a:latin typeface="Calibri" pitchFamily="34" charset="0"/>
                          <a:ea typeface="黑体" pitchFamily="2" charset="-122"/>
                        </a:rPr>
                        <a:t>/</a:t>
                      </a:r>
                      <a:r>
                        <a:rPr kumimoji="0" lang="zh-CN" altLang="en-US" sz="1800" b="1" i="0" u="none" strike="noStrike" cap="none" normalizeH="0" baseline="0" smtClean="0">
                          <a:ln>
                            <a:noFill/>
                          </a:ln>
                          <a:solidFill>
                            <a:srgbClr val="FFFFFF"/>
                          </a:solidFill>
                          <a:effectLst/>
                          <a:latin typeface="Calibri" pitchFamily="34" charset="0"/>
                          <a:ea typeface="黑体" pitchFamily="2" charset="-122"/>
                        </a:rPr>
                        <a:t>研</a:t>
                      </a:r>
                      <a:r>
                        <a:rPr kumimoji="0" lang="en-US" altLang="zh-CN" sz="1800" b="1" i="0" u="none" strike="noStrike" cap="none" normalizeH="0" baseline="0" smtClean="0">
                          <a:ln>
                            <a:noFill/>
                          </a:ln>
                          <a:solidFill>
                            <a:srgbClr val="FFFFFF"/>
                          </a:solidFill>
                          <a:effectLst/>
                          <a:latin typeface="Calibri" pitchFamily="34" charset="0"/>
                          <a:ea typeface="黑体" pitchFamily="2" charset="-122"/>
                        </a:rPr>
                        <a:t>/</a:t>
                      </a:r>
                      <a:r>
                        <a:rPr kumimoji="0" lang="zh-CN" altLang="en-US" sz="1800" b="1" i="0" u="none" strike="noStrike" cap="none" normalizeH="0" baseline="0" smtClean="0">
                          <a:ln>
                            <a:noFill/>
                          </a:ln>
                          <a:solidFill>
                            <a:srgbClr val="FFFFFF"/>
                          </a:solidFill>
                          <a:effectLst/>
                          <a:latin typeface="Calibri" pitchFamily="34" charset="0"/>
                          <a:ea typeface="黑体" pitchFamily="2" charset="-122"/>
                        </a:rPr>
                        <a:t>总）</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alibri" pitchFamily="34" charset="0"/>
                          <a:ea typeface="黑体" pitchFamily="2" charset="-122"/>
                        </a:rPr>
                        <a:t>教师</a:t>
                      </a:r>
                      <a:r>
                        <a:rPr kumimoji="0" lang="en-US" altLang="zh-CN" sz="1800" b="1" i="0" u="none" strike="noStrike" cap="none" normalizeH="0" baseline="0" smtClean="0">
                          <a:ln>
                            <a:noFill/>
                          </a:ln>
                          <a:solidFill>
                            <a:srgbClr val="FFFFFF"/>
                          </a:solidFill>
                          <a:effectLst/>
                          <a:latin typeface="Calibri" pitchFamily="34" charset="0"/>
                          <a:ea typeface="黑体" pitchFamily="2" charset="-122"/>
                        </a:rPr>
                        <a:t>/</a:t>
                      </a:r>
                      <a:r>
                        <a:rPr kumimoji="0" lang="zh-CN" altLang="en-US" sz="1800" b="1" i="0" u="none" strike="noStrike" cap="none" normalizeH="0" baseline="0" smtClean="0">
                          <a:ln>
                            <a:noFill/>
                          </a:ln>
                          <a:solidFill>
                            <a:srgbClr val="FFFFFF"/>
                          </a:solidFill>
                          <a:effectLst/>
                          <a:latin typeface="Calibri" pitchFamily="34" charset="0"/>
                          <a:ea typeface="黑体" pitchFamily="2" charset="-122"/>
                        </a:rPr>
                        <a:t>职工</a:t>
                      </a:r>
                      <a:endParaRPr kumimoji="0" lang="zh-CN" altLang="en-US" sz="14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1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哈佛大学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1636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私立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6700/14500/21200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2100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2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波斯顿大学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1839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私立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53</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16813/13233/29418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3963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3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布朗大学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1764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私立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6102/1905/8007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682/4525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4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耶鲁大学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1701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私立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3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5279/6381/11660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3810/9085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5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莱斯大学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1912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私立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17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3485/2275/5760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650/2125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6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休斯顿大学</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1927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公立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141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29378/9374/38752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55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黑体" pitchFamily="2" charset="-122"/>
                        </a:rPr>
                        <a:t>7 </a:t>
                      </a:r>
                      <a:endParaRPr kumimoji="0" lang="zh-CN" altLang="zh-CN" sz="1000" b="1" i="0" u="none" strike="noStrike" cap="none" normalizeH="0" baseline="0" smtClean="0">
                        <a:ln>
                          <a:noFill/>
                        </a:ln>
                        <a:solidFill>
                          <a:srgbClr val="FFFFFF"/>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德州大学</a:t>
                      </a:r>
                      <a:r>
                        <a:rPr kumimoji="0" lang="en-US" altLang="zh-CN" sz="1100" b="0" i="0" u="none" strike="noStrike" cap="none" normalizeH="0" baseline="0" smtClean="0">
                          <a:ln>
                            <a:noFill/>
                          </a:ln>
                          <a:solidFill>
                            <a:srgbClr val="000000"/>
                          </a:solidFill>
                          <a:effectLst/>
                          <a:latin typeface="Calibri" pitchFamily="34" charset="0"/>
                          <a:ea typeface="黑体" pitchFamily="2" charset="-122"/>
                        </a:rPr>
                        <a:t>-</a:t>
                      </a: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奥斯汀分校 </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1883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smtClean="0">
                          <a:ln>
                            <a:noFill/>
                          </a:ln>
                          <a:solidFill>
                            <a:srgbClr val="000000"/>
                          </a:solidFill>
                          <a:effectLst/>
                          <a:latin typeface="Calibri" pitchFamily="34" charset="0"/>
                          <a:ea typeface="黑体" pitchFamily="2" charset="-122"/>
                        </a:rPr>
                        <a:t>公立</a:t>
                      </a:r>
                      <a:endParaRPr kumimoji="0" lang="zh-CN" altLang="en-US"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45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38420/12775/51195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rgbClr val="000000"/>
                          </a:solidFill>
                          <a:effectLst/>
                          <a:latin typeface="Calibri" pitchFamily="34" charset="0"/>
                          <a:ea typeface="黑体" pitchFamily="2" charset="-122"/>
                        </a:rPr>
                        <a:t>2385/4030 </a:t>
                      </a:r>
                      <a:endParaRPr kumimoji="0" lang="zh-CN" altLang="zh-CN" sz="1000" b="0" i="0" u="none" strike="noStrike" cap="none" normalizeH="0" baseline="0" smtClean="0">
                        <a:ln>
                          <a:noFill/>
                        </a:ln>
                        <a:solidFill>
                          <a:srgbClr val="000000"/>
                        </a:solidFill>
                        <a:effectLst/>
                        <a:latin typeface="Calibri" pitchFamily="34" charset="0"/>
                        <a:ea typeface="黑体" pitchFamily="2" charset="-122"/>
                        <a:cs typeface="Times New Roman" pitchFamily="18" charset="0"/>
                      </a:endParaRPr>
                    </a:p>
                  </a:txBody>
                  <a:tcPr marL="63691" marR="63691" marT="5898"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10053" y="7654"/>
            <a:ext cx="1014407" cy="1013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64" name="内容占位符 7"/>
          <p:cNvSpPr>
            <a:spLocks noGrp="1"/>
          </p:cNvSpPr>
          <p:nvPr>
            <p:ph idx="1"/>
          </p:nvPr>
        </p:nvSpPr>
        <p:spPr/>
        <p:txBody>
          <a:bodyPr/>
          <a:lstStyle/>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成立于</a:t>
            </a:r>
            <a:r>
              <a:rPr lang="en-US" altLang="zh-CN" sz="3200" smtClean="0">
                <a:latin typeface="黑体" pitchFamily="2" charset="-122"/>
                <a:ea typeface="黑体" pitchFamily="2" charset="-122"/>
              </a:rPr>
              <a:t>1883</a:t>
            </a:r>
            <a:r>
              <a:rPr lang="zh-CN" altLang="en-US" sz="3200" smtClean="0">
                <a:latin typeface="黑体" pitchFamily="2" charset="-122"/>
                <a:ea typeface="黑体" pitchFamily="2" charset="-122"/>
              </a:rPr>
              <a:t>年</a:t>
            </a:r>
            <a:endParaRPr lang="en-US" altLang="zh-CN" sz="3200" smtClean="0">
              <a:latin typeface="黑体" pitchFamily="2" charset="-122"/>
              <a:ea typeface="黑体" pitchFamily="2" charset="-122"/>
            </a:endParaRPr>
          </a:p>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公立大学</a:t>
            </a:r>
            <a:endParaRPr lang="en-US" altLang="zh-CN" sz="3200" smtClean="0">
              <a:latin typeface="黑体" pitchFamily="2" charset="-122"/>
              <a:ea typeface="黑体" pitchFamily="2" charset="-122"/>
            </a:endParaRPr>
          </a:p>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德州大学系统中的主校区</a:t>
            </a:r>
            <a:endParaRPr lang="en-US" altLang="zh-CN" sz="3200" smtClean="0">
              <a:latin typeface="黑体" pitchFamily="2" charset="-122"/>
              <a:ea typeface="黑体" pitchFamily="2" charset="-122"/>
            </a:endParaRPr>
          </a:p>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德州境内最顶尖的高等学府之一</a:t>
            </a:r>
            <a:endParaRPr lang="en-US" altLang="zh-CN" sz="3200" smtClean="0">
              <a:latin typeface="黑体" pitchFamily="2" charset="-122"/>
              <a:ea typeface="黑体" pitchFamily="2" charset="-122"/>
            </a:endParaRPr>
          </a:p>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在会计学、土木工程等专业拥有很强实力</a:t>
            </a:r>
            <a:endParaRPr lang="en-US" altLang="zh-CN" sz="3200" smtClean="0">
              <a:latin typeface="黑体" pitchFamily="2" charset="-122"/>
              <a:ea typeface="黑体" pitchFamily="2" charset="-122"/>
            </a:endParaRPr>
          </a:p>
          <a:p>
            <a:pPr marL="355600" lvl="1" indent="358775" eaLnBrk="1" hangingPunct="1">
              <a:lnSpc>
                <a:spcPct val="125000"/>
              </a:lnSpc>
              <a:buFont typeface="Arial" charset="0"/>
              <a:buChar char="•"/>
              <a:tabLst>
                <a:tab pos="273050" algn="l"/>
              </a:tabLst>
            </a:pPr>
            <a:r>
              <a:rPr lang="zh-CN" altLang="en-US" sz="3200" smtClean="0">
                <a:latin typeface="黑体" pitchFamily="2" charset="-122"/>
                <a:ea typeface="黑体" pitchFamily="2" charset="-122"/>
              </a:rPr>
              <a:t>该校获得的资助和捐款仅次于哈佛大学</a:t>
            </a:r>
            <a:endParaRPr lang="en-US" altLang="zh-CN" sz="320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83129" y="7118"/>
            <a:ext cx="942712" cy="942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内容占位符 7"/>
          <p:cNvSpPr>
            <a:spLocks noGrp="1"/>
          </p:cNvSpPr>
          <p:nvPr>
            <p:ph idx="1"/>
          </p:nvPr>
        </p:nvSpPr>
        <p:spPr/>
        <p:txBody>
          <a:bodyPr rtlCol="0">
            <a:noAutofit/>
          </a:bodyPr>
          <a:lstStyle/>
          <a:p>
            <a:pPr marL="355600" lvl="1" indent="-261938" eaLnBrk="1" fontAlgn="auto" hangingPunct="1">
              <a:lnSpc>
                <a:spcPct val="125000"/>
              </a:lnSpc>
              <a:spcAft>
                <a:spcPts val="0"/>
              </a:spcAft>
              <a:buFont typeface="Arial" pitchFamily="34" charset="0"/>
              <a:buNone/>
              <a:tabLst>
                <a:tab pos="273050" algn="l"/>
              </a:tabLst>
              <a:defRPr/>
            </a:pPr>
            <a:r>
              <a:rPr lang="zh-CN" altLang="en-US" sz="3200" dirty="0" smtClean="0"/>
              <a:t>德州大学奥斯汀分校拥有</a:t>
            </a:r>
            <a:endParaRPr lang="en-US" sz="3200" dirty="0" smtClean="0"/>
          </a:p>
          <a:p>
            <a:pPr marL="620713" lvl="1" indent="457200" eaLnBrk="1" fontAlgn="auto" hangingPunct="1">
              <a:lnSpc>
                <a:spcPct val="125000"/>
              </a:lnSpc>
              <a:spcAft>
                <a:spcPts val="0"/>
              </a:spcAft>
              <a:buFont typeface="Arial" pitchFamily="34" charset="0"/>
              <a:buChar char="•"/>
              <a:tabLst>
                <a:tab pos="273050" algn="l"/>
              </a:tabLst>
              <a:defRPr/>
            </a:pPr>
            <a:r>
              <a:rPr lang="en-US" sz="3200" dirty="0" smtClean="0"/>
              <a:t>51000</a:t>
            </a:r>
            <a:r>
              <a:rPr lang="zh-CN" altLang="en-US" sz="3200" dirty="0" smtClean="0"/>
              <a:t>名学生</a:t>
            </a:r>
            <a:endParaRPr lang="en-US" altLang="zh-CN" sz="3200" dirty="0" smtClean="0"/>
          </a:p>
          <a:p>
            <a:pPr marL="620713" lvl="1" indent="457200" eaLnBrk="1" fontAlgn="auto" hangingPunct="1">
              <a:lnSpc>
                <a:spcPct val="125000"/>
              </a:lnSpc>
              <a:spcAft>
                <a:spcPts val="0"/>
              </a:spcAft>
              <a:buFont typeface="Arial" pitchFamily="34" charset="0"/>
              <a:buChar char="•"/>
              <a:tabLst>
                <a:tab pos="273050" algn="l"/>
              </a:tabLst>
              <a:defRPr/>
            </a:pPr>
            <a:r>
              <a:rPr lang="en-US" sz="3200" dirty="0" smtClean="0"/>
              <a:t>24000</a:t>
            </a:r>
            <a:r>
              <a:rPr lang="zh-CN" altLang="en-US" sz="3200" dirty="0" smtClean="0"/>
              <a:t>名教师及职员</a:t>
            </a:r>
            <a:endParaRPr lang="en-US" altLang="zh-CN" sz="3200" dirty="0" smtClean="0"/>
          </a:p>
          <a:p>
            <a:pPr marL="620713" lvl="1" indent="457200" eaLnBrk="1" fontAlgn="auto" hangingPunct="1">
              <a:lnSpc>
                <a:spcPct val="125000"/>
              </a:lnSpc>
              <a:spcAft>
                <a:spcPts val="0"/>
              </a:spcAft>
              <a:buFont typeface="Arial" pitchFamily="34" charset="0"/>
              <a:buChar char="•"/>
              <a:tabLst>
                <a:tab pos="273050" algn="l"/>
              </a:tabLst>
              <a:defRPr/>
            </a:pPr>
            <a:r>
              <a:rPr lang="en-US" sz="3200" dirty="0" smtClean="0"/>
              <a:t>7</a:t>
            </a:r>
            <a:r>
              <a:rPr lang="zh-CN" altLang="en-US" sz="3200" dirty="0" smtClean="0"/>
              <a:t>个博物馆</a:t>
            </a:r>
            <a:endParaRPr lang="en-US" altLang="zh-CN" sz="3200" dirty="0" smtClean="0"/>
          </a:p>
          <a:p>
            <a:pPr marL="620713" lvl="1" indent="457200" eaLnBrk="1" fontAlgn="auto" hangingPunct="1">
              <a:lnSpc>
                <a:spcPct val="125000"/>
              </a:lnSpc>
              <a:spcAft>
                <a:spcPts val="0"/>
              </a:spcAft>
              <a:buFont typeface="Arial" pitchFamily="34" charset="0"/>
              <a:buChar char="•"/>
              <a:tabLst>
                <a:tab pos="273050" algn="l"/>
              </a:tabLst>
              <a:defRPr/>
            </a:pPr>
            <a:r>
              <a:rPr lang="en-US" sz="3200" dirty="0" smtClean="0"/>
              <a:t>17</a:t>
            </a:r>
            <a:r>
              <a:rPr lang="zh-CN" altLang="en-US" sz="3200" dirty="0" smtClean="0"/>
              <a:t>个图书馆</a:t>
            </a:r>
            <a:endParaRPr lang="en-US" altLang="zh-CN" sz="3200" dirty="0" smtClean="0"/>
          </a:p>
          <a:p>
            <a:pPr marL="620713" lvl="1" indent="0" eaLnBrk="1" fontAlgn="auto" hangingPunct="1">
              <a:lnSpc>
                <a:spcPct val="125000"/>
              </a:lnSpc>
              <a:spcAft>
                <a:spcPts val="0"/>
              </a:spcAft>
              <a:buFont typeface="Arial" pitchFamily="34" charset="0"/>
              <a:buNone/>
              <a:tabLst>
                <a:tab pos="273050" algn="l"/>
              </a:tabLst>
              <a:defRPr/>
            </a:pPr>
            <a:r>
              <a:rPr lang="zh-CN" altLang="en-US" sz="3200" dirty="0" smtClean="0"/>
              <a:t>是美国规模最大的学校之一</a:t>
            </a:r>
            <a:endParaRPr lang="en-US" altLang="zh-CN" sz="3200" dirty="0" smtClean="0"/>
          </a:p>
        </p:txBody>
      </p:sp>
      <p:pic>
        <p:nvPicPr>
          <p:cNvPr id="5" name="图片 4" descr="DSC_2480.JPG"/>
          <p:cNvPicPr>
            <a:picLocks noChangeAspect="1"/>
          </p:cNvPicPr>
          <p:nvPr/>
        </p:nvPicPr>
        <p:blipFill>
          <a:blip r:embed="rId3" cstate="print"/>
          <a:srcRect t="11576" b="18971"/>
          <a:stretch>
            <a:fillRect/>
          </a:stretch>
        </p:blipFill>
        <p:spPr>
          <a:xfrm>
            <a:off x="5715000" y="2071688"/>
            <a:ext cx="2874963" cy="30003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45814" y="7389"/>
            <a:ext cx="979322" cy="978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4212" name="内容占位符 7"/>
          <p:cNvSpPr>
            <a:spLocks noGrp="1"/>
          </p:cNvSpPr>
          <p:nvPr>
            <p:ph idx="1"/>
          </p:nvPr>
        </p:nvSpPr>
        <p:spPr/>
        <p:txBody>
          <a:bodyPr/>
          <a:lstStyle/>
          <a:p>
            <a:pPr marL="355600" lvl="1" indent="-261938" eaLnBrk="1" hangingPunct="1">
              <a:lnSpc>
                <a:spcPct val="125000"/>
              </a:lnSpc>
              <a:buFont typeface="Arial" charset="0"/>
              <a:buNone/>
              <a:tabLst>
                <a:tab pos="273050" algn="l"/>
              </a:tabLst>
            </a:pPr>
            <a:r>
              <a:rPr lang="zh-CN" altLang="en-US" sz="3200" smtClean="0">
                <a:latin typeface="黑体" pitchFamily="2" charset="-122"/>
                <a:ea typeface="黑体" pitchFamily="2" charset="-122"/>
              </a:rPr>
              <a:t>     德州大学奥斯汀分校大型仪器设备实行分散管理的模式，在学院（系）的层面上开展仪器共享。</a:t>
            </a:r>
            <a:endParaRPr lang="en-US" altLang="zh-CN" sz="3200" smtClean="0">
              <a:latin typeface="黑体" pitchFamily="2" charset="-122"/>
              <a:ea typeface="黑体" pitchFamily="2" charset="-122"/>
            </a:endParaRPr>
          </a:p>
          <a:p>
            <a:pPr marL="355600" lvl="1" indent="-261938" eaLnBrk="1" hangingPunct="1">
              <a:lnSpc>
                <a:spcPct val="125000"/>
              </a:lnSpc>
              <a:buFont typeface="Arial" charset="0"/>
              <a:buNone/>
              <a:tabLst>
                <a:tab pos="273050" algn="l"/>
              </a:tabLst>
            </a:pPr>
            <a:r>
              <a:rPr lang="en-US" sz="3200" smtClean="0">
                <a:latin typeface="黑体" pitchFamily="2" charset="-122"/>
                <a:ea typeface="黑体" pitchFamily="2" charset="-122"/>
              </a:rPr>
              <a:t>     </a:t>
            </a:r>
            <a:r>
              <a:rPr lang="zh-CN" altLang="en-US" sz="3200" smtClean="0">
                <a:latin typeface="黑体" pitchFamily="2" charset="-122"/>
                <a:ea typeface="黑体" pitchFamily="2" charset="-122"/>
              </a:rPr>
              <a:t>代表团着重调</a:t>
            </a:r>
            <a:endParaRPr lang="en-US" altLang="zh-CN" sz="3200" smtClean="0">
              <a:latin typeface="黑体" pitchFamily="2" charset="-122"/>
              <a:ea typeface="黑体" pitchFamily="2" charset="-122"/>
            </a:endParaRPr>
          </a:p>
          <a:p>
            <a:pPr marL="355600" lvl="1" indent="-261938" eaLnBrk="1" hangingPunct="1">
              <a:lnSpc>
                <a:spcPct val="125000"/>
              </a:lnSpc>
              <a:buFont typeface="Arial" charset="0"/>
              <a:buNone/>
              <a:tabLst>
                <a:tab pos="273050" algn="l"/>
              </a:tabLst>
            </a:pPr>
            <a:r>
              <a:rPr lang="zh-CN" altLang="en-US" sz="3200" smtClean="0">
                <a:latin typeface="黑体" pitchFamily="2" charset="-122"/>
                <a:ea typeface="黑体" pitchFamily="2" charset="-122"/>
              </a:rPr>
              <a:t> 研了该校理学院及</a:t>
            </a:r>
            <a:endParaRPr lang="en-US" altLang="zh-CN" sz="3200" smtClean="0">
              <a:latin typeface="黑体" pitchFamily="2" charset="-122"/>
              <a:ea typeface="黑体" pitchFamily="2" charset="-122"/>
            </a:endParaRPr>
          </a:p>
          <a:p>
            <a:pPr marL="355600" lvl="1" indent="-261938" eaLnBrk="1" hangingPunct="1">
              <a:lnSpc>
                <a:spcPct val="125000"/>
              </a:lnSpc>
              <a:buFont typeface="Arial" charset="0"/>
              <a:buNone/>
              <a:tabLst>
                <a:tab pos="273050" algn="l"/>
              </a:tabLst>
            </a:pPr>
            <a:r>
              <a:rPr lang="zh-CN" altLang="en-US" sz="3200" smtClean="0">
                <a:latin typeface="黑体" pitchFamily="2" charset="-122"/>
                <a:ea typeface="黑体" pitchFamily="2" charset="-122"/>
              </a:rPr>
              <a:t> 工学院。</a:t>
            </a:r>
            <a:endParaRPr lang="en-US" sz="3200" smtClean="0">
              <a:latin typeface="黑体" pitchFamily="2" charset="-122"/>
              <a:ea typeface="黑体" pitchFamily="2" charset="-122"/>
            </a:endParaRPr>
          </a:p>
        </p:txBody>
      </p:sp>
      <p:pic>
        <p:nvPicPr>
          <p:cNvPr id="7" name="图片 6" descr="DSC_2493.JPG"/>
          <p:cNvPicPr>
            <a:picLocks noChangeAspect="1"/>
          </p:cNvPicPr>
          <p:nvPr/>
        </p:nvPicPr>
        <p:blipFill>
          <a:blip r:embed="rId3" cstate="print"/>
          <a:stretch>
            <a:fillRect/>
          </a:stretch>
        </p:blipFill>
        <p:spPr>
          <a:xfrm>
            <a:off x="4286248" y="3083644"/>
            <a:ext cx="4598645" cy="306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45814" y="7389"/>
            <a:ext cx="979322" cy="978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5236" name="内容占位符 7"/>
          <p:cNvSpPr>
            <a:spLocks noGrp="1"/>
          </p:cNvSpPr>
          <p:nvPr>
            <p:ph idx="1"/>
          </p:nvPr>
        </p:nvSpPr>
        <p:spPr>
          <a:xfrm>
            <a:off x="3914775" y="1857375"/>
            <a:ext cx="4943475" cy="4525963"/>
          </a:xfrm>
        </p:spPr>
        <p:txBody>
          <a:bodyPr/>
          <a:lstStyle/>
          <a:p>
            <a:pPr marL="714375" lvl="1" indent="-350838" eaLnBrk="1" hangingPunct="1">
              <a:lnSpc>
                <a:spcPct val="125000"/>
              </a:lnSpc>
              <a:buFont typeface="Arial" charset="0"/>
              <a:buChar char="•"/>
              <a:tabLst>
                <a:tab pos="714375" algn="l"/>
              </a:tabLst>
            </a:pPr>
            <a:r>
              <a:rPr lang="zh-CN" altLang="en-US" sz="3200" smtClean="0">
                <a:latin typeface="黑体" pitchFamily="2" charset="-122"/>
                <a:ea typeface="黑体" pitchFamily="2" charset="-122"/>
              </a:rPr>
              <a:t>公立大学，但来源于德州的经费只占总经 费的</a:t>
            </a:r>
            <a:r>
              <a:rPr lang="en-US" altLang="zh-CN" sz="3200" smtClean="0">
                <a:latin typeface="黑体" pitchFamily="2" charset="-122"/>
                <a:ea typeface="黑体" pitchFamily="2" charset="-122"/>
              </a:rPr>
              <a:t>14%</a:t>
            </a:r>
            <a:r>
              <a:rPr lang="zh-CN" altLang="en-US" sz="3200" smtClean="0">
                <a:latin typeface="黑体" pitchFamily="2" charset="-122"/>
                <a:ea typeface="黑体" pitchFamily="2" charset="-122"/>
              </a:rPr>
              <a:t>。</a:t>
            </a:r>
            <a:endParaRPr lang="en-US" altLang="zh-CN" sz="3200" smtClean="0">
              <a:latin typeface="黑体" pitchFamily="2" charset="-122"/>
              <a:ea typeface="黑体" pitchFamily="2" charset="-122"/>
            </a:endParaRPr>
          </a:p>
          <a:p>
            <a:pPr marL="714375" lvl="1" indent="-350838" eaLnBrk="1" hangingPunct="1">
              <a:lnSpc>
                <a:spcPct val="125000"/>
              </a:lnSpc>
              <a:buFont typeface="Arial" charset="0"/>
              <a:buChar char="•"/>
              <a:tabLst>
                <a:tab pos="714375" algn="l"/>
              </a:tabLst>
            </a:pPr>
            <a:r>
              <a:rPr lang="zh-CN" altLang="en-US" sz="3200" smtClean="0">
                <a:latin typeface="黑体" pitchFamily="2" charset="-122"/>
                <a:ea typeface="黑体" pitchFamily="2" charset="-122"/>
              </a:rPr>
              <a:t>相当一部分经费来源于企业及社会捐款</a:t>
            </a:r>
            <a:endParaRPr lang="en-US" altLang="zh-CN" sz="3200" smtClean="0">
              <a:latin typeface="黑体" pitchFamily="2" charset="-122"/>
              <a:ea typeface="黑体" pitchFamily="2" charset="-122"/>
            </a:endParaRPr>
          </a:p>
          <a:p>
            <a:pPr marL="714375" lvl="1" indent="-350838" eaLnBrk="1" hangingPunct="1">
              <a:lnSpc>
                <a:spcPct val="125000"/>
              </a:lnSpc>
              <a:buFont typeface="Arial" charset="0"/>
              <a:buChar char="•"/>
              <a:tabLst>
                <a:tab pos="714375" algn="l"/>
              </a:tabLst>
            </a:pPr>
            <a:r>
              <a:rPr lang="zh-CN" altLang="en-US" sz="3200" smtClean="0">
                <a:latin typeface="黑体" pitchFamily="2" charset="-122"/>
                <a:ea typeface="黑体" pitchFamily="2" charset="-122"/>
              </a:rPr>
              <a:t>在具体管理方式上，学院之间各有千秋</a:t>
            </a:r>
            <a:endParaRPr lang="en-US" altLang="zh-CN" sz="3200" smtClean="0">
              <a:latin typeface="黑体" pitchFamily="2" charset="-122"/>
              <a:ea typeface="黑体" pitchFamily="2" charset="-122"/>
            </a:endParaRPr>
          </a:p>
        </p:txBody>
      </p:sp>
      <p:pic>
        <p:nvPicPr>
          <p:cNvPr id="5" name="图片 4" descr="DSC_2474.JPG"/>
          <p:cNvPicPr>
            <a:picLocks noChangeAspect="1"/>
          </p:cNvPicPr>
          <p:nvPr/>
        </p:nvPicPr>
        <p:blipFill>
          <a:blip r:embed="rId3" cstate="print"/>
          <a:stretch>
            <a:fillRect/>
          </a:stretch>
        </p:blipFill>
        <p:spPr>
          <a:xfrm>
            <a:off x="321580" y="1928802"/>
            <a:ext cx="3678916" cy="2448000"/>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10053" y="7654"/>
            <a:ext cx="1014407" cy="1013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内容占位符 7"/>
          <p:cNvSpPr>
            <a:spLocks noGrp="1"/>
          </p:cNvSpPr>
          <p:nvPr>
            <p:ph idx="1"/>
          </p:nvPr>
        </p:nvSpPr>
        <p:spPr/>
        <p:txBody>
          <a:bodyPr rtlCol="0">
            <a:noAutofit/>
          </a:bodyPr>
          <a:lstStyle/>
          <a:p>
            <a:pPr marL="1700213" lvl="1" indent="-1700213" eaLnBrk="1" fontAlgn="auto" hangingPunct="1">
              <a:lnSpc>
                <a:spcPct val="125000"/>
              </a:lnSpc>
              <a:spcAft>
                <a:spcPts val="0"/>
              </a:spcAft>
              <a:buFont typeface="Arial" pitchFamily="34" charset="0"/>
              <a:buNone/>
              <a:tabLst>
                <a:tab pos="1430338" algn="l"/>
                <a:tab pos="1700213" algn="l"/>
                <a:tab pos="1793875" algn="l"/>
              </a:tabLst>
              <a:defRPr/>
            </a:pPr>
            <a:r>
              <a:rPr lang="zh-CN" altLang="en-US" sz="3200" dirty="0" smtClean="0"/>
              <a:t>工学院：设备运行经费由用户承担一半，学       院承担一半</a:t>
            </a:r>
            <a:endParaRPr lang="en-US" altLang="zh-CN" sz="3200" dirty="0" smtClean="0"/>
          </a:p>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r>
              <a:rPr lang="zh-CN" altLang="en-US" sz="3200" dirty="0" smtClean="0"/>
              <a:t>制药学院：运行费由用户承担，人员费由自然科学基金承担</a:t>
            </a:r>
            <a:endParaRPr lang="en-US" altLang="zh-CN" sz="3200" dirty="0" smtClean="0"/>
          </a:p>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r>
              <a:rPr lang="en-US" altLang="zh-CN" sz="3200" dirty="0" smtClean="0"/>
              <a:t>    </a:t>
            </a:r>
          </a:p>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r>
              <a:rPr lang="en-US" altLang="zh-CN" sz="3200" dirty="0" smtClean="0"/>
              <a:t>    </a:t>
            </a:r>
            <a:r>
              <a:rPr lang="zh-CN" altLang="en-US" sz="3200" dirty="0" smtClean="0"/>
              <a:t>每个学院都有自己的管理规范</a:t>
            </a:r>
            <a:endParaRPr lang="en-US" altLang="zh-CN" sz="32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德州大学奥斯汀分校</a:t>
            </a:r>
          </a:p>
        </p:txBody>
      </p:sp>
      <p:pic>
        <p:nvPicPr>
          <p:cNvPr id="6" name="图片 5" descr="b3ba5d16d58a247421a4e94c.bmp"/>
          <p:cNvPicPr>
            <a:picLocks noChangeAspect="1"/>
          </p:cNvPicPr>
          <p:nvPr/>
        </p:nvPicPr>
        <p:blipFill>
          <a:blip r:embed="rId2" cstate="print"/>
          <a:stretch>
            <a:fillRect/>
          </a:stretch>
        </p:blipFill>
        <p:spPr>
          <a:xfrm>
            <a:off x="8145814" y="7389"/>
            <a:ext cx="979322" cy="978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内容占位符 7"/>
          <p:cNvSpPr>
            <a:spLocks noGrp="1"/>
          </p:cNvSpPr>
          <p:nvPr>
            <p:ph idx="1"/>
          </p:nvPr>
        </p:nvSpPr>
        <p:spPr/>
        <p:txBody>
          <a:bodyPr rtlCol="0">
            <a:noAutofit/>
          </a:bodyPr>
          <a:lstStyle/>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r>
              <a:rPr lang="zh-CN" altLang="en-US" sz="3200" dirty="0" smtClean="0"/>
              <a:t>设备维护费用昂贵</a:t>
            </a:r>
            <a:endParaRPr lang="en-US" altLang="zh-CN" sz="3200" dirty="0" smtClean="0"/>
          </a:p>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r>
              <a:rPr lang="zh-CN" altLang="en-US" sz="3200" dirty="0" smtClean="0"/>
              <a:t>解决方案：</a:t>
            </a:r>
            <a:endParaRPr lang="en-US" altLang="zh-CN" sz="3200" dirty="0" smtClean="0"/>
          </a:p>
          <a:p>
            <a:pPr marL="2063750" lvl="1" indent="-2063750" eaLnBrk="1" fontAlgn="auto" hangingPunct="1">
              <a:lnSpc>
                <a:spcPct val="125000"/>
              </a:lnSpc>
              <a:spcAft>
                <a:spcPts val="0"/>
              </a:spcAft>
              <a:buFont typeface="Arial" pitchFamily="34" charset="0"/>
              <a:buNone/>
              <a:tabLst>
                <a:tab pos="1430338" algn="l"/>
                <a:tab pos="1700213" algn="l"/>
                <a:tab pos="1793875" algn="l"/>
              </a:tabLst>
              <a:defRPr/>
            </a:pPr>
            <a:endParaRPr lang="en-US" altLang="zh-CN" sz="3200" dirty="0" smtClean="0"/>
          </a:p>
          <a:p>
            <a:pPr marL="446088" lvl="1" indent="-446088" eaLnBrk="1" fontAlgn="auto" hangingPunct="1">
              <a:lnSpc>
                <a:spcPct val="125000"/>
              </a:lnSpc>
              <a:spcAft>
                <a:spcPts val="0"/>
              </a:spcAft>
              <a:buFont typeface="Arial" pitchFamily="34" charset="0"/>
              <a:buNone/>
              <a:tabLst>
                <a:tab pos="1430338" algn="l"/>
                <a:tab pos="1700213" algn="l"/>
                <a:tab pos="1793875" algn="l"/>
              </a:tabLst>
              <a:defRPr/>
            </a:pPr>
            <a:r>
              <a:rPr lang="en-US" altLang="zh-CN" sz="3200" dirty="0" smtClean="0"/>
              <a:t>      </a:t>
            </a:r>
            <a:r>
              <a:rPr lang="zh-CN" altLang="en-US" sz="3200" dirty="0" smtClean="0"/>
              <a:t>在申请经费时便要考虑设备的运行维护经费，一并申请。</a:t>
            </a:r>
            <a:r>
              <a:rPr lang="en-US" altLang="zh-CN" sz="3200" dirty="0" smtClean="0"/>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总体感受</a:t>
            </a:r>
          </a:p>
        </p:txBody>
      </p:sp>
      <p:sp>
        <p:nvSpPr>
          <p:cNvPr id="98307" name="内容占位符 7"/>
          <p:cNvSpPr>
            <a:spLocks noGrp="1"/>
          </p:cNvSpPr>
          <p:nvPr>
            <p:ph idx="1"/>
          </p:nvPr>
        </p:nvSpPr>
        <p:spPr/>
        <p:txBody>
          <a:bodyPr/>
          <a:lstStyle/>
          <a:p>
            <a:pPr eaLnBrk="1" hangingPunct="1"/>
            <a:r>
              <a:rPr lang="zh-CN" altLang="en-US" dirty="0" smtClean="0">
                <a:latin typeface="黑体" pitchFamily="2" charset="-122"/>
                <a:ea typeface="黑体" pitchFamily="2" charset="-122"/>
              </a:rPr>
              <a:t>美国各高校对本次访问非常</a:t>
            </a:r>
            <a:r>
              <a:rPr lang="zh-CN" altLang="zh-CN" dirty="0" smtClean="0">
                <a:latin typeface="黑体" pitchFamily="2" charset="-122"/>
                <a:ea typeface="黑体" pitchFamily="2" charset="-122"/>
              </a:rPr>
              <a:t>重视</a:t>
            </a:r>
            <a:endParaRPr lang="en-US" altLang="zh-CN" dirty="0" smtClean="0">
              <a:latin typeface="黑体" pitchFamily="2" charset="-122"/>
              <a:ea typeface="黑体" pitchFamily="2" charset="-122"/>
            </a:endParaRPr>
          </a:p>
          <a:p>
            <a:pPr lvl="1" eaLnBrk="1" hangingPunct="1"/>
            <a:endParaRPr lang="en-US" altLang="zh-CN" dirty="0" smtClean="0">
              <a:latin typeface="黑体" pitchFamily="2" charset="-122"/>
              <a:ea typeface="黑体" pitchFamily="2" charset="-122"/>
            </a:endParaRPr>
          </a:p>
          <a:p>
            <a:pPr lvl="1" eaLnBrk="1" hangingPunct="1"/>
            <a:r>
              <a:rPr lang="en-US" altLang="zh-CN" dirty="0" smtClean="0">
                <a:latin typeface="黑体" pitchFamily="2" charset="-122"/>
                <a:ea typeface="黑体" pitchFamily="2" charset="-122"/>
              </a:rPr>
              <a:t>Yale</a:t>
            </a:r>
            <a:r>
              <a:rPr lang="zh-CN" altLang="en-US" dirty="0" smtClean="0">
                <a:latin typeface="黑体" pitchFamily="2" charset="-122"/>
                <a:ea typeface="黑体" pitchFamily="2" charset="-122"/>
              </a:rPr>
              <a:t>大学</a:t>
            </a:r>
            <a:r>
              <a:rPr lang="en-US" altLang="zh-CN" dirty="0" smtClean="0">
                <a:latin typeface="黑体" pitchFamily="2" charset="-122"/>
                <a:ea typeface="黑体" pitchFamily="2" charset="-122"/>
              </a:rPr>
              <a:t>Keck</a:t>
            </a:r>
            <a:r>
              <a:rPr lang="zh-CN" altLang="en-US" dirty="0" smtClean="0">
                <a:latin typeface="黑体" pitchFamily="2" charset="-122"/>
                <a:ea typeface="黑体" pitchFamily="2" charset="-122"/>
              </a:rPr>
              <a:t>中心主任</a:t>
            </a:r>
            <a:r>
              <a:rPr lang="en-US" altLang="zh-CN" dirty="0" smtClean="0">
                <a:latin typeface="黑体" pitchFamily="2" charset="-122"/>
                <a:ea typeface="黑体" pitchFamily="2" charset="-122"/>
              </a:rPr>
              <a:t>Ken Williams</a:t>
            </a:r>
            <a:r>
              <a:rPr lang="zh-CN" altLang="en-US" dirty="0" smtClean="0">
                <a:latin typeface="黑体" pitchFamily="2" charset="-122"/>
                <a:ea typeface="黑体" pitchFamily="2" charset="-122"/>
              </a:rPr>
              <a:t>带队，安排</a:t>
            </a:r>
            <a:r>
              <a:rPr lang="en-US" altLang="zh-CN" dirty="0" smtClean="0">
                <a:latin typeface="黑体" pitchFamily="2" charset="-122"/>
                <a:ea typeface="黑体" pitchFamily="2" charset="-122"/>
              </a:rPr>
              <a:t>12</a:t>
            </a:r>
            <a:r>
              <a:rPr lang="zh-CN" altLang="en-US" dirty="0" smtClean="0">
                <a:latin typeface="黑体" pitchFamily="2" charset="-122"/>
                <a:ea typeface="黑体" pitchFamily="2" charset="-122"/>
              </a:rPr>
              <a:t>个专门报告，主管科研管理副校长</a:t>
            </a:r>
            <a:r>
              <a:rPr lang="en-US" altLang="zh-CN" dirty="0" smtClean="0">
                <a:latin typeface="黑体" pitchFamily="2" charset="-122"/>
                <a:ea typeface="黑体" pitchFamily="2" charset="-122"/>
              </a:rPr>
              <a:t>Andrew </a:t>
            </a:r>
            <a:r>
              <a:rPr lang="en-US" altLang="zh-CN" dirty="0" err="1" smtClean="0">
                <a:latin typeface="黑体" pitchFamily="2" charset="-122"/>
                <a:ea typeface="黑体" pitchFamily="2" charset="-122"/>
              </a:rPr>
              <a:t>Rudczynski</a:t>
            </a:r>
            <a:r>
              <a:rPr lang="zh-CN" altLang="en-US" dirty="0" smtClean="0">
                <a:latin typeface="黑体" pitchFamily="2" charset="-122"/>
                <a:ea typeface="黑体" pitchFamily="2" charset="-122"/>
              </a:rPr>
              <a:t>会见。</a:t>
            </a:r>
          </a:p>
          <a:p>
            <a:pPr lvl="1" eaLnBrk="1" hangingPunct="1"/>
            <a:endParaRPr lang="en-US" altLang="zh-CN" dirty="0" smtClean="0">
              <a:latin typeface="黑体" pitchFamily="2" charset="-122"/>
              <a:ea typeface="黑体" pitchFamily="2" charset="-122"/>
            </a:endParaRPr>
          </a:p>
          <a:p>
            <a:pPr lvl="1" eaLnBrk="1" hangingPunct="1"/>
            <a:r>
              <a:rPr lang="en-US" altLang="zh-CN" dirty="0" smtClean="0">
                <a:latin typeface="黑体" pitchFamily="2" charset="-122"/>
                <a:ea typeface="黑体" pitchFamily="2" charset="-122"/>
              </a:rPr>
              <a:t>Houston</a:t>
            </a:r>
            <a:r>
              <a:rPr lang="zh-CN" altLang="en-US" dirty="0" smtClean="0">
                <a:latin typeface="黑体" pitchFamily="2" charset="-122"/>
                <a:ea typeface="黑体" pitchFamily="2" charset="-122"/>
              </a:rPr>
              <a:t>大学科研副校长带多位学院院长接见，校主页发新闻专稿。</a:t>
            </a:r>
            <a:endParaRPr lang="en-US" altLang="zh-CN" dirty="0" smtClean="0">
              <a:latin typeface="黑体" pitchFamily="2" charset="-122"/>
              <a:ea typeface="黑体" pitchFamily="2" charset="-122"/>
            </a:endParaRPr>
          </a:p>
          <a:p>
            <a:pPr lvl="1" eaLnBrk="1" hangingPunct="1">
              <a:buFont typeface="Arial" charset="0"/>
              <a:buNone/>
            </a:pPr>
            <a:endParaRPr lang="zh-CN" altLang="zh-CN" sz="2400"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36" name="Group 1036"/>
          <p:cNvGraphicFramePr>
            <a:graphicFrameLocks noGrp="1"/>
          </p:cNvGraphicFramePr>
          <p:nvPr/>
        </p:nvGraphicFramePr>
        <p:xfrm>
          <a:off x="0" y="908050"/>
          <a:ext cx="9036050" cy="5872163"/>
        </p:xfrm>
        <a:graphic>
          <a:graphicData uri="http://schemas.openxmlformats.org/drawingml/2006/table">
            <a:tbl>
              <a:tblPr/>
              <a:tblGrid>
                <a:gridCol w="549275"/>
                <a:gridCol w="862013"/>
                <a:gridCol w="865187"/>
                <a:gridCol w="647700"/>
                <a:gridCol w="2162175"/>
                <a:gridCol w="1192213"/>
                <a:gridCol w="2757487"/>
              </a:tblGrid>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Yale Talk#</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Begin </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End</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Total Time</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Location</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Speakers</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Arial" charset="0"/>
                          <a:ea typeface="宋体" pitchFamily="2" charset="-122"/>
                          <a:cs typeface="Arial" charset="0"/>
                        </a:rPr>
                        <a:t>Title/Activity</a:t>
                      </a:r>
                      <a:endParaRPr kumimoji="0" lang="en-US" altLang="zh-CN" sz="1800" b="0"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800" b="1"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9:00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10:00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60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West Campus, B36</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Mane, Shrikant</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Tour of Yale Center for Genome Analysis, Keck Microarray Resource, and High Performance Computing</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800" b="1"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10:20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11:00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40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CHN Delegation</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Overview of Chinese Equipment and Lab Management </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11:00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11:25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25</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Ken Williams</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Overview of the Keck Laboratory</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11:25 AM  </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11:45 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Kathy Stone</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Overview of the MS &amp; Proteomics Resource with an Introduction to Protein Profiling Techniques of DIGE, Label Free Quantitation, and SILAC.</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12:15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Chris Colangelo</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iTRAQ, Targeted Proteomics, and the Yale Protein Expression Database (YPED)</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4</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TuKiet Lam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Protein Post-Translational Modifications and Small Molecule Analysis</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5</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Ewa Folta-Stogniew</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Biophysics</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6</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Irina Tikhonova</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Overview of Genomic Technologies at Yale</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7</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Chris Castaldi</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Microarray Technologies in the Keck Laboratory and Their Impact on Biomedical Sciences</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2:05 PM </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2:25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Alex Lopez</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Applications of Next-Generation Sequencing Technologies for Biomedical Research</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9</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Guilin Wang:</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Pacific Biosciences Single Molecule Sequencing Technology</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3:25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Yong Kong</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Bioinformatics Support of Genomics</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11</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3:25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Nicholas Carriero</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High Performance Computing</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12</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3:45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4:05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20</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Greg Blasko</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Keck FileMaker Pro Sample Tracking, Billing, and Archiving Database</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800" b="1"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4:05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5:00 PM</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55</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300 George St, 5</a:t>
                      </a:r>
                      <a:r>
                        <a:rPr kumimoji="0" lang="en-US" altLang="zh-CN" sz="800" b="1" i="0" u="none" strike="noStrike" cap="none" normalizeH="0" baseline="30000" smtClean="0">
                          <a:ln>
                            <a:noFill/>
                          </a:ln>
                          <a:solidFill>
                            <a:schemeClr val="tx1"/>
                          </a:solidFill>
                          <a:effectLst/>
                          <a:latin typeface="Arial" charset="0"/>
                          <a:ea typeface="宋体" pitchFamily="2" charset="-122"/>
                          <a:cs typeface="Arial" charset="0"/>
                        </a:rPr>
                        <a:t>th</a:t>
                      </a: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 Floor YCMI Conference Room #508</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Ken &amp; Shrikant </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smtClean="0">
                          <a:ln>
                            <a:noFill/>
                          </a:ln>
                          <a:solidFill>
                            <a:schemeClr val="tx1"/>
                          </a:solidFill>
                          <a:effectLst/>
                          <a:latin typeface="Arial" charset="0"/>
                          <a:ea typeface="宋体" pitchFamily="2" charset="-122"/>
                          <a:cs typeface="Arial" charset="0"/>
                        </a:rPr>
                        <a:t>Discussion </a:t>
                      </a:r>
                      <a:endParaRPr kumimoji="0" lang="en-US" altLang="zh-CN" sz="800" b="1" i="0" u="none" strike="noStrike" cap="none" normalizeH="0" baseline="0" smtClean="0">
                        <a:ln>
                          <a:noFill/>
                        </a:ln>
                        <a:solidFill>
                          <a:schemeClr val="tx1"/>
                        </a:solidFill>
                        <a:effectLst/>
                        <a:latin typeface="Calibri" pitchFamily="34"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0492" name="Rectangle 1035"/>
          <p:cNvSpPr>
            <a:spLocks noChangeArrowheads="1"/>
          </p:cNvSpPr>
          <p:nvPr/>
        </p:nvSpPr>
        <p:spPr bwMode="auto">
          <a:xfrm>
            <a:off x="179388" y="404813"/>
            <a:ext cx="8580437" cy="517525"/>
          </a:xfrm>
          <a:prstGeom prst="rect">
            <a:avLst/>
          </a:prstGeom>
          <a:noFill/>
          <a:ln w="9525">
            <a:noFill/>
            <a:miter lim="800000"/>
            <a:headEnd/>
            <a:tailEnd/>
          </a:ln>
        </p:spPr>
        <p:txBody>
          <a:bodyPr wrap="none" anchor="ctr">
            <a:spAutoFit/>
          </a:bodyPr>
          <a:lstStyle/>
          <a:p>
            <a:pPr algn="ctr"/>
            <a:r>
              <a:rPr lang="en-US" altLang="zh-CN" sz="1400" b="1"/>
              <a:t>Program for Visit to Keck Laboratory and the Yale Center for Genome Analysis (YCGA) on Monday, August 8, 2011 </a:t>
            </a:r>
          </a:p>
          <a:p>
            <a:pPr algn="ctr"/>
            <a:r>
              <a:rPr lang="en-US" altLang="zh-CN" sz="1400" b="1"/>
              <a:t>by Directors for Research and Facilities from China</a:t>
            </a:r>
            <a:r>
              <a:rPr lang="en-US" altLang="zh-CN" sz="1400"/>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noChangeArrowheads="1"/>
          </p:cNvPicPr>
          <p:nvPr/>
        </p:nvPicPr>
        <p:blipFill>
          <a:blip r:embed="rId2" cstate="print"/>
          <a:srcRect/>
          <a:stretch>
            <a:fillRect/>
          </a:stretch>
        </p:blipFill>
        <p:spPr bwMode="auto">
          <a:xfrm>
            <a:off x="0" y="-25400"/>
            <a:ext cx="9144000" cy="688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p:nvPr>
        </p:nvSpPr>
        <p:spPr>
          <a:xfrm>
            <a:off x="395288" y="549275"/>
            <a:ext cx="8229600" cy="647700"/>
          </a:xfrm>
        </p:spPr>
        <p:txBody>
          <a:bodyPr/>
          <a:lstStyle/>
          <a:p>
            <a:pPr eaLnBrk="1" hangingPunct="1"/>
            <a:r>
              <a:rPr lang="zh-CN" altLang="en-US" sz="3600" smtClean="0">
                <a:latin typeface="黑体" pitchFamily="2" charset="-122"/>
                <a:ea typeface="黑体" pitchFamily="2" charset="-122"/>
              </a:rPr>
              <a:t>总体感受</a:t>
            </a:r>
          </a:p>
        </p:txBody>
      </p:sp>
      <p:sp>
        <p:nvSpPr>
          <p:cNvPr id="102403" name="内容占位符 7"/>
          <p:cNvSpPr>
            <a:spLocks noGrp="1"/>
          </p:cNvSpPr>
          <p:nvPr>
            <p:ph idx="1"/>
          </p:nvPr>
        </p:nvSpPr>
        <p:spPr>
          <a:xfrm>
            <a:off x="468313" y="1341438"/>
            <a:ext cx="8229600" cy="4525962"/>
          </a:xfrm>
        </p:spPr>
        <p:txBody>
          <a:bodyPr/>
          <a:lstStyle/>
          <a:p>
            <a:pPr eaLnBrk="1" hangingPunct="1"/>
            <a:r>
              <a:rPr lang="zh-CN" altLang="en-US" sz="2800" smtClean="0">
                <a:latin typeface="黑体" pitchFamily="2" charset="-122"/>
                <a:ea typeface="黑体" pitchFamily="2" charset="-122"/>
              </a:rPr>
              <a:t>我们重视买，他们重视用！！！</a:t>
            </a:r>
            <a:endParaRPr lang="en-US" altLang="zh-CN" sz="2800" smtClean="0">
              <a:latin typeface="黑体" pitchFamily="2" charset="-122"/>
              <a:ea typeface="黑体" pitchFamily="2" charset="-122"/>
            </a:endParaRPr>
          </a:p>
          <a:p>
            <a:pPr eaLnBrk="1" hangingPunct="1"/>
            <a:r>
              <a:rPr lang="zh-CN" altLang="en-US" sz="2800" smtClean="0">
                <a:latin typeface="黑体" pitchFamily="2" charset="-122"/>
                <a:ea typeface="黑体" pitchFamily="2" charset="-122"/>
              </a:rPr>
              <a:t>实验室经理制：</a:t>
            </a:r>
            <a:r>
              <a:rPr lang="en-US" altLang="zh-CN" sz="2800" smtClean="0">
                <a:latin typeface="黑体" pitchFamily="2" charset="-122"/>
                <a:ea typeface="黑体" pitchFamily="2" charset="-122"/>
              </a:rPr>
              <a:t>Lab manager</a:t>
            </a:r>
          </a:p>
          <a:p>
            <a:pPr eaLnBrk="1" hangingPunct="1"/>
            <a:r>
              <a:rPr lang="zh-CN" altLang="en-US" sz="2800" smtClean="0">
                <a:latin typeface="黑体" pitchFamily="2" charset="-122"/>
                <a:ea typeface="黑体" pitchFamily="2" charset="-122"/>
              </a:rPr>
              <a:t>强烈的成本核算意识，贯穿在各个层面方面。</a:t>
            </a:r>
            <a:endParaRPr lang="en-US" altLang="zh-CN" sz="2800" smtClean="0">
              <a:latin typeface="黑体" pitchFamily="2" charset="-122"/>
              <a:ea typeface="黑体" pitchFamily="2" charset="-122"/>
            </a:endParaRPr>
          </a:p>
          <a:p>
            <a:pPr eaLnBrk="1" hangingPunct="1"/>
            <a:r>
              <a:rPr lang="zh-CN" altLang="en-US" sz="2800" smtClean="0">
                <a:latin typeface="黑体" pitchFamily="2" charset="-122"/>
                <a:ea typeface="黑体" pitchFamily="2" charset="-122"/>
              </a:rPr>
              <a:t>巨额运行费有保证措施。</a:t>
            </a:r>
            <a:endParaRPr lang="en-US" altLang="zh-CN" sz="2800" smtClean="0">
              <a:latin typeface="黑体" pitchFamily="2" charset="-122"/>
              <a:ea typeface="黑体" pitchFamily="2" charset="-122"/>
            </a:endParaRPr>
          </a:p>
          <a:p>
            <a:pPr eaLnBrk="1" hangingPunct="1"/>
            <a:r>
              <a:rPr lang="zh-CN" altLang="en-US" sz="2800" smtClean="0">
                <a:latin typeface="黑体" pitchFamily="2" charset="-122"/>
                <a:ea typeface="黑体" pitchFamily="2" charset="-122"/>
              </a:rPr>
              <a:t>清晰明确的分工定位，各尽其职，</a:t>
            </a:r>
            <a:r>
              <a:rPr lang="en-US" altLang="zh-CN" sz="2800" smtClean="0">
                <a:latin typeface="黑体" pitchFamily="2" charset="-122"/>
                <a:ea typeface="黑体" pitchFamily="2" charset="-122"/>
              </a:rPr>
              <a:t>enjoy</a:t>
            </a:r>
            <a:r>
              <a:rPr lang="zh-CN" altLang="en-US" sz="2800" smtClean="0">
                <a:latin typeface="黑体" pitchFamily="2" charset="-122"/>
                <a:ea typeface="黑体" pitchFamily="2" charset="-122"/>
              </a:rPr>
              <a:t>！</a:t>
            </a:r>
          </a:p>
          <a:p>
            <a:pPr eaLnBrk="1" hangingPunct="1"/>
            <a:r>
              <a:rPr lang="zh-CN" altLang="en-US" sz="2800" smtClean="0">
                <a:latin typeface="黑体" pitchFamily="2" charset="-122"/>
                <a:ea typeface="黑体" pitchFamily="2" charset="-122"/>
              </a:rPr>
              <a:t>科研强度大，测试需求饱满。</a:t>
            </a:r>
            <a:endParaRPr lang="en-US" altLang="zh-CN" sz="2800" smtClean="0">
              <a:latin typeface="黑体" pitchFamily="2" charset="-122"/>
              <a:ea typeface="黑体" pitchFamily="2" charset="-122"/>
            </a:endParaRPr>
          </a:p>
          <a:p>
            <a:pPr eaLnBrk="1" hangingPunct="1"/>
            <a:r>
              <a:rPr lang="zh-CN" altLang="en-US" sz="2800" smtClean="0">
                <a:latin typeface="黑体" pitchFamily="2" charset="-122"/>
                <a:ea typeface="黑体" pitchFamily="2" charset="-122"/>
              </a:rPr>
              <a:t>不求统一模式，各校根据自己情况。</a:t>
            </a:r>
            <a:endParaRPr lang="en-US" altLang="zh-CN" sz="280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dirty="0" smtClean="0">
                <a:latin typeface="黑体" pitchFamily="2" charset="-122"/>
                <a:ea typeface="黑体" pitchFamily="2" charset="-122"/>
              </a:rPr>
              <a:t>哈佛大学</a:t>
            </a:r>
          </a:p>
        </p:txBody>
      </p:sp>
      <p:pic>
        <p:nvPicPr>
          <p:cNvPr id="4" name="图片 3"/>
          <p:cNvPicPr>
            <a:picLocks noChangeAspect="1"/>
          </p:cNvPicPr>
          <p:nvPr/>
        </p:nvPicPr>
        <p:blipFill>
          <a:blip r:embed="rId2" cstate="print">
            <a:extLst>
              <a:ext uri="{28A0092B-C50C-407E-A947-70E740481C1C}"/>
            </a:extLst>
          </a:blip>
          <a:stretch>
            <a:fillRect/>
          </a:stretch>
        </p:blipFill>
        <p:spPr>
          <a:xfrm>
            <a:off x="8304494" y="101566"/>
            <a:ext cx="763347" cy="7633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内容占位符 2"/>
          <p:cNvSpPr txBox="1">
            <a:spLocks/>
          </p:cNvSpPr>
          <p:nvPr/>
        </p:nvSpPr>
        <p:spPr>
          <a:xfrm>
            <a:off x="615950" y="1341438"/>
            <a:ext cx="8229600" cy="4525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黑体" pitchFamily="49" charset="-122"/>
                <a:ea typeface="黑体" pitchFamily="49"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黑体" pitchFamily="49" charset="-122"/>
                <a:ea typeface="黑体" pitchFamily="49"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黑体" pitchFamily="49" charset="-122"/>
                <a:ea typeface="黑体" pitchFamily="49"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黑体" pitchFamily="49" charset="-122"/>
                <a:ea typeface="黑体" pitchFamily="49"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黑体" pitchFamily="49" charset="-122"/>
                <a:ea typeface="黑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zh-CN" altLang="en-US" dirty="0" smtClean="0"/>
              <a:t>访问</a:t>
            </a:r>
            <a:r>
              <a:rPr lang="zh-CN" altLang="zh-CN" dirty="0" smtClean="0"/>
              <a:t>哈佛</a:t>
            </a:r>
            <a:r>
              <a:rPr lang="zh-CN" altLang="en-US" dirty="0" smtClean="0"/>
              <a:t>文理学院（</a:t>
            </a:r>
            <a:r>
              <a:rPr lang="en-US" altLang="zh-CN" dirty="0" smtClean="0"/>
              <a:t>FAS</a:t>
            </a:r>
            <a:r>
              <a:rPr lang="zh-CN" altLang="en-US" dirty="0" smtClean="0"/>
              <a:t>）</a:t>
            </a:r>
            <a:endParaRPr lang="en-US" altLang="zh-CN" dirty="0" smtClean="0"/>
          </a:p>
          <a:p>
            <a:pPr fontAlgn="auto">
              <a:spcAft>
                <a:spcPts val="0"/>
              </a:spcAft>
              <a:defRPr/>
            </a:pPr>
            <a:r>
              <a:rPr lang="zh-CN" altLang="zh-CN" dirty="0" smtClean="0"/>
              <a:t>学院</a:t>
            </a:r>
            <a:r>
              <a:rPr lang="zh-CN" altLang="en-US" dirty="0" smtClean="0"/>
              <a:t>负责研究工作的副</a:t>
            </a:r>
            <a:r>
              <a:rPr lang="zh-CN" altLang="zh-CN" dirty="0" smtClean="0"/>
              <a:t>院长</a:t>
            </a:r>
            <a:r>
              <a:rPr lang="zh-CN" altLang="en-US" dirty="0" smtClean="0"/>
              <a:t>（包括</a:t>
            </a:r>
            <a:r>
              <a:rPr lang="zh-CN" altLang="zh-CN" dirty="0" smtClean="0"/>
              <a:t>仪器设备</a:t>
            </a:r>
            <a:r>
              <a:rPr lang="zh-CN" altLang="en-US" dirty="0" smtClean="0"/>
              <a:t>管理</a:t>
            </a:r>
            <a:r>
              <a:rPr lang="zh-CN" altLang="zh-CN" dirty="0" smtClean="0"/>
              <a:t>工作</a:t>
            </a:r>
            <a:r>
              <a:rPr lang="zh-CN" altLang="en-US" dirty="0" smtClean="0"/>
              <a:t>） </a:t>
            </a:r>
            <a:r>
              <a:rPr lang="en-US" altLang="zh-CN" dirty="0" smtClean="0"/>
              <a:t>Patrick</a:t>
            </a:r>
            <a:r>
              <a:rPr lang="zh-CN" altLang="en-US" dirty="0" smtClean="0"/>
              <a:t>热情接待。</a:t>
            </a:r>
            <a:endParaRPr lang="en-US" altLang="zh-CN" dirty="0" smtClean="0"/>
          </a:p>
          <a:p>
            <a:pPr marL="0" indent="0" fontAlgn="auto">
              <a:spcAft>
                <a:spcPts val="0"/>
              </a:spcAft>
              <a:buFont typeface="Arial" pitchFamily="34" charset="0"/>
              <a:buNone/>
              <a:defRPr/>
            </a:pPr>
            <a:endParaRPr lang="zh-CN" altLang="en-US" dirty="0"/>
          </a:p>
        </p:txBody>
      </p:sp>
      <p:pic>
        <p:nvPicPr>
          <p:cNvPr id="11269" name="内容占位符 3"/>
          <p:cNvPicPr>
            <a:picLocks noGrp="1" noChangeAspect="1"/>
          </p:cNvPicPr>
          <p:nvPr>
            <p:ph idx="1"/>
          </p:nvPr>
        </p:nvPicPr>
        <p:blipFill>
          <a:blip r:embed="rId3" cstate="print"/>
          <a:srcRect/>
          <a:stretch>
            <a:fillRect/>
          </a:stretch>
        </p:blipFill>
        <p:spPr>
          <a:xfrm>
            <a:off x="5076825" y="3284538"/>
            <a:ext cx="3244850" cy="2159000"/>
          </a:xfrm>
        </p:spPr>
      </p:pic>
      <p:pic>
        <p:nvPicPr>
          <p:cNvPr id="11270" name="内容占位符 8"/>
          <p:cNvPicPr>
            <a:picLocks noChangeAspect="1"/>
          </p:cNvPicPr>
          <p:nvPr/>
        </p:nvPicPr>
        <p:blipFill>
          <a:blip r:embed="rId4" cstate="print"/>
          <a:srcRect/>
          <a:stretch>
            <a:fillRect/>
          </a:stretch>
        </p:blipFill>
        <p:spPr bwMode="auto">
          <a:xfrm>
            <a:off x="1258888" y="3284538"/>
            <a:ext cx="3246437"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3427" name="内容占位符 7"/>
          <p:cNvSpPr>
            <a:spLocks noGrp="1"/>
          </p:cNvSpPr>
          <p:nvPr>
            <p:ph idx="1"/>
          </p:nvPr>
        </p:nvSpPr>
        <p:spPr/>
        <p:txBody>
          <a:bodyPr/>
          <a:lstStyle/>
          <a:p>
            <a:pPr eaLnBrk="1" hangingPunct="1"/>
            <a:r>
              <a:rPr lang="zh-CN" altLang="en-US" smtClean="0">
                <a:latin typeface="黑体" pitchFamily="2" charset="-122"/>
                <a:ea typeface="黑体" pitchFamily="2" charset="-122"/>
              </a:rPr>
              <a:t>一、从服务教授、方便用户出发的理念。</a:t>
            </a:r>
            <a:endParaRPr lang="en-US" altLang="zh-CN" smtClean="0">
              <a:latin typeface="黑体" pitchFamily="2" charset="-122"/>
              <a:ea typeface="黑体" pitchFamily="2" charset="-122"/>
            </a:endParaRPr>
          </a:p>
          <a:p>
            <a:pPr lvl="1" eaLnBrk="1" hangingPunct="1"/>
            <a:r>
              <a:rPr lang="zh-CN" altLang="en-US" smtClean="0">
                <a:latin typeface="黑体" pitchFamily="2" charset="-122"/>
                <a:ea typeface="黑体" pitchFamily="2" charset="-122"/>
              </a:rPr>
              <a:t>由学</a:t>
            </a:r>
            <a:r>
              <a:rPr lang="zh-CN" altLang="zh-CN" smtClean="0">
                <a:latin typeface="黑体" pitchFamily="2" charset="-122"/>
                <a:ea typeface="黑体" pitchFamily="2" charset="-122"/>
              </a:rPr>
              <a:t>校、学院建立专门的委员会审查贵重仪器购置申请，在学校、学院的协调下，教授们共同出资购置共同感兴趣的仪器在平台上使用</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en-US" smtClean="0">
                <a:latin typeface="黑体" pitchFamily="2" charset="-122"/>
                <a:ea typeface="黑体" pitchFamily="2" charset="-122"/>
              </a:rPr>
              <a:t>人员费用、设备维护、仪器维修全部由共享平台负责，可以安心投入科研工作，充分调动积极性。</a:t>
            </a:r>
            <a:endParaRPr lang="en-US" altLang="zh-CN"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4451" name="内容占位符 7"/>
          <p:cNvSpPr>
            <a:spLocks noGrp="1"/>
          </p:cNvSpPr>
          <p:nvPr>
            <p:ph idx="1"/>
          </p:nvPr>
        </p:nvSpPr>
        <p:spPr/>
        <p:txBody>
          <a:bodyPr/>
          <a:lstStyle/>
          <a:p>
            <a:pPr eaLnBrk="1" hangingPunct="1"/>
            <a:r>
              <a:rPr lang="zh-CN" altLang="en-US" dirty="0" smtClean="0">
                <a:latin typeface="黑体" pitchFamily="2" charset="-122"/>
                <a:ea typeface="黑体" pitchFamily="2" charset="-122"/>
              </a:rPr>
              <a:t>二、专业平台管理模式。</a:t>
            </a:r>
            <a:endParaRPr lang="en-US" altLang="zh-CN" dirty="0" smtClean="0">
              <a:latin typeface="黑体" pitchFamily="2" charset="-122"/>
              <a:ea typeface="黑体" pitchFamily="2" charset="-122"/>
            </a:endParaRPr>
          </a:p>
          <a:p>
            <a:pPr lvl="1" eaLnBrk="1" hangingPunct="1"/>
            <a:r>
              <a:rPr lang="zh-CN" altLang="en-US" dirty="0" smtClean="0">
                <a:latin typeface="黑体" pitchFamily="2" charset="-122"/>
                <a:ea typeface="黑体" pitchFamily="2" charset="-122"/>
              </a:rPr>
              <a:t>无论</a:t>
            </a:r>
            <a:r>
              <a:rPr lang="zh-CN" altLang="zh-CN" dirty="0" smtClean="0">
                <a:latin typeface="黑体" pitchFamily="2" charset="-122"/>
                <a:ea typeface="黑体" pitchFamily="2" charset="-122"/>
              </a:rPr>
              <a:t>校级</a:t>
            </a:r>
            <a:r>
              <a:rPr lang="en-US" altLang="zh-CN" dirty="0" smtClean="0">
                <a:latin typeface="黑体" pitchFamily="2" charset="-122"/>
                <a:ea typeface="黑体" pitchFamily="2" charset="-122"/>
              </a:rPr>
              <a:t>core facility</a:t>
            </a:r>
            <a:r>
              <a:rPr lang="zh-CN" altLang="zh-CN" dirty="0" smtClean="0">
                <a:latin typeface="黑体" pitchFamily="2" charset="-122"/>
                <a:ea typeface="黑体" pitchFamily="2" charset="-122"/>
              </a:rPr>
              <a:t>机构</a:t>
            </a:r>
            <a:r>
              <a:rPr lang="zh-CN" altLang="en-US" dirty="0" smtClean="0">
                <a:latin typeface="黑体" pitchFamily="2" charset="-122"/>
                <a:ea typeface="黑体" pitchFamily="2" charset="-122"/>
              </a:rPr>
              <a:t>、</a:t>
            </a:r>
            <a:r>
              <a:rPr lang="zh-CN" altLang="zh-CN" dirty="0" smtClean="0">
                <a:latin typeface="黑体" pitchFamily="2" charset="-122"/>
                <a:ea typeface="黑体" pitchFamily="2" charset="-122"/>
              </a:rPr>
              <a:t>依托院系建设</a:t>
            </a:r>
            <a:r>
              <a:rPr lang="en-US" altLang="zh-CN" dirty="0" smtClean="0">
                <a:latin typeface="黑体" pitchFamily="2" charset="-122"/>
                <a:ea typeface="黑体" pitchFamily="2" charset="-122"/>
              </a:rPr>
              <a:t>core facility</a:t>
            </a:r>
            <a:r>
              <a:rPr lang="zh-CN" altLang="zh-CN" dirty="0" smtClean="0">
                <a:latin typeface="黑体" pitchFamily="2" charset="-122"/>
                <a:ea typeface="黑体" pitchFamily="2" charset="-122"/>
              </a:rPr>
              <a:t>的方式</a:t>
            </a:r>
            <a:r>
              <a:rPr lang="zh-CN" altLang="en-US" dirty="0" smtClean="0">
                <a:latin typeface="黑体" pitchFamily="2" charset="-122"/>
                <a:ea typeface="黑体" pitchFamily="2" charset="-122"/>
              </a:rPr>
              <a:t>还是如</a:t>
            </a:r>
            <a:r>
              <a:rPr lang="en-US" altLang="zh-CN" dirty="0" smtClean="0">
                <a:latin typeface="黑体" pitchFamily="2" charset="-122"/>
                <a:ea typeface="黑体" pitchFamily="2" charset="-122"/>
              </a:rPr>
              <a:t>PI</a:t>
            </a:r>
            <a:r>
              <a:rPr lang="zh-CN" altLang="zh-CN" dirty="0" smtClean="0">
                <a:latin typeface="黑体" pitchFamily="2" charset="-122"/>
                <a:ea typeface="黑体" pitchFamily="2" charset="-122"/>
              </a:rPr>
              <a:t>实验室整合贵重仪器对外服务。</a:t>
            </a:r>
            <a:r>
              <a:rPr lang="en-US" altLang="zh-CN" dirty="0" smtClean="0">
                <a:latin typeface="黑体" pitchFamily="2" charset="-122"/>
                <a:ea typeface="黑体" pitchFamily="2" charset="-122"/>
              </a:rPr>
              <a:t>core facility</a:t>
            </a:r>
            <a:r>
              <a:rPr lang="zh-CN" altLang="zh-CN" dirty="0" smtClean="0">
                <a:latin typeface="黑体" pitchFamily="2" charset="-122"/>
                <a:ea typeface="黑体" pitchFamily="2" charset="-122"/>
              </a:rPr>
              <a:t>都实行主任负责，独立运行，按统一的规则服务，独立核算。</a:t>
            </a:r>
            <a:endParaRPr lang="en-US" altLang="zh-CN" dirty="0" smtClean="0">
              <a:latin typeface="黑体" pitchFamily="2" charset="-122"/>
              <a:ea typeface="黑体" pitchFamily="2" charset="-122"/>
            </a:endParaRPr>
          </a:p>
          <a:p>
            <a:pPr lvl="1" eaLnBrk="1" hangingPunct="1"/>
            <a:endParaRPr lang="en-US" altLang="zh-CN" dirty="0" smtClean="0">
              <a:latin typeface="黑体" pitchFamily="2" charset="-122"/>
              <a:ea typeface="黑体" pitchFamily="2" charset="-122"/>
            </a:endParaRPr>
          </a:p>
          <a:p>
            <a:pPr lvl="1" eaLnBrk="1" hangingPunct="1"/>
            <a:r>
              <a:rPr lang="zh-CN" altLang="en-US" dirty="0" smtClean="0">
                <a:latin typeface="黑体" pitchFamily="2" charset="-122"/>
                <a:ea typeface="黑体" pitchFamily="2" charset="-122"/>
              </a:rPr>
              <a:t>工作覆盖</a:t>
            </a:r>
            <a:r>
              <a:rPr lang="zh-CN" altLang="zh-CN" dirty="0" smtClean="0">
                <a:latin typeface="黑体" pitchFamily="2" charset="-122"/>
                <a:ea typeface="黑体" pitchFamily="2" charset="-122"/>
              </a:rPr>
              <a:t>全成本核算、年度报告（财务公开）、</a:t>
            </a:r>
            <a:r>
              <a:rPr lang="zh-CN" altLang="en-US" dirty="0" smtClean="0">
                <a:latin typeface="黑体" pitchFamily="2" charset="-122"/>
                <a:ea typeface="黑体" pitchFamily="2" charset="-122"/>
              </a:rPr>
              <a:t>规划购置、入网考核、运行维护、用户培训、安全管理、人员培训、校企合作。</a:t>
            </a:r>
            <a:endParaRPr lang="zh-CN" altLang="zh-CN" dirty="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5475" name="内容占位符 7"/>
          <p:cNvSpPr>
            <a:spLocks noGrp="1"/>
          </p:cNvSpPr>
          <p:nvPr>
            <p:ph idx="1"/>
          </p:nvPr>
        </p:nvSpPr>
        <p:spPr/>
        <p:txBody>
          <a:bodyPr/>
          <a:lstStyle/>
          <a:p>
            <a:pPr eaLnBrk="1" hangingPunct="1"/>
            <a:r>
              <a:rPr lang="zh-CN" altLang="en-US" dirty="0" smtClean="0">
                <a:latin typeface="黑体" pitchFamily="2" charset="-122"/>
                <a:ea typeface="黑体" pitchFamily="2" charset="-122"/>
              </a:rPr>
              <a:t>三、严格的年度财务报告制度。</a:t>
            </a:r>
            <a:endParaRPr lang="en-US" altLang="zh-CN" dirty="0" smtClean="0">
              <a:latin typeface="黑体" pitchFamily="2" charset="-122"/>
              <a:ea typeface="黑体" pitchFamily="2" charset="-122"/>
            </a:endParaRPr>
          </a:p>
          <a:p>
            <a:pPr lvl="1" eaLnBrk="1" hangingPunct="1"/>
            <a:r>
              <a:rPr lang="zh-CN" altLang="zh-CN" dirty="0" smtClean="0">
                <a:latin typeface="黑体" pitchFamily="2" charset="-122"/>
                <a:ea typeface="黑体" pitchFamily="2" charset="-122"/>
              </a:rPr>
              <a:t>平台的全成本核算的概念非常强，管理非常精细，财务状况完全公开透明。</a:t>
            </a:r>
            <a:endParaRPr lang="en-US" altLang="zh-CN" dirty="0" smtClean="0">
              <a:latin typeface="黑体" pitchFamily="2" charset="-122"/>
              <a:ea typeface="黑体" pitchFamily="2" charset="-122"/>
            </a:endParaRPr>
          </a:p>
          <a:p>
            <a:pPr lvl="1" eaLnBrk="1" hangingPunct="1"/>
            <a:r>
              <a:rPr lang="zh-CN" altLang="zh-CN" dirty="0" smtClean="0">
                <a:latin typeface="黑体" pitchFamily="2" charset="-122"/>
                <a:ea typeface="黑体" pitchFamily="2" charset="-122"/>
              </a:rPr>
              <a:t>平台上的仪器收费标准</a:t>
            </a:r>
            <a:r>
              <a:rPr lang="zh-CN" altLang="en-US" dirty="0" smtClean="0">
                <a:latin typeface="黑体" pitchFamily="2" charset="-122"/>
                <a:ea typeface="黑体" pitchFamily="2" charset="-122"/>
              </a:rPr>
              <a:t>逐年变化</a:t>
            </a:r>
            <a:r>
              <a:rPr lang="zh-CN" altLang="zh-CN" dirty="0" smtClean="0">
                <a:latin typeface="黑体" pitchFamily="2" charset="-122"/>
                <a:ea typeface="黑体" pitchFamily="2" charset="-122"/>
              </a:rPr>
              <a:t>。</a:t>
            </a:r>
            <a:endParaRPr lang="en-US" altLang="zh-CN" dirty="0" smtClean="0">
              <a:latin typeface="黑体" pitchFamily="2" charset="-122"/>
              <a:ea typeface="黑体" pitchFamily="2" charset="-122"/>
            </a:endParaRPr>
          </a:p>
          <a:p>
            <a:pPr lvl="1" eaLnBrk="1" hangingPunct="1"/>
            <a:r>
              <a:rPr lang="zh-CN" altLang="zh-CN" dirty="0" smtClean="0">
                <a:latin typeface="黑体" pitchFamily="2" charset="-122"/>
                <a:ea typeface="黑体" pitchFamily="2" charset="-122"/>
              </a:rPr>
              <a:t>费用均摊方式，年底根据实际支出和用户使用情况分摊费用。</a:t>
            </a:r>
            <a:endParaRPr lang="en-US" altLang="zh-CN" dirty="0" smtClean="0">
              <a:latin typeface="黑体" pitchFamily="2" charset="-122"/>
              <a:ea typeface="黑体" pitchFamily="2" charset="-122"/>
            </a:endParaRPr>
          </a:p>
          <a:p>
            <a:pPr lvl="1" eaLnBrk="1" hangingPunct="1"/>
            <a:r>
              <a:rPr lang="zh-CN" altLang="zh-CN" dirty="0" smtClean="0">
                <a:latin typeface="黑体" pitchFamily="2" charset="-122"/>
                <a:ea typeface="黑体" pitchFamily="2" charset="-122"/>
              </a:rPr>
              <a:t>收费标准的制订依据主要包括人员费、</a:t>
            </a:r>
            <a:r>
              <a:rPr lang="zh-CN" altLang="zh-CN" dirty="0" smtClean="0">
                <a:solidFill>
                  <a:srgbClr val="FF0000"/>
                </a:solidFill>
                <a:latin typeface="黑体" pitchFamily="2" charset="-122"/>
                <a:ea typeface="黑体" pitchFamily="2" charset="-122"/>
              </a:rPr>
              <a:t>仪器设备折旧费</a:t>
            </a:r>
            <a:r>
              <a:rPr lang="zh-CN" altLang="zh-CN" dirty="0" smtClean="0">
                <a:latin typeface="黑体" pitchFamily="2" charset="-122"/>
                <a:ea typeface="黑体" pitchFamily="2" charset="-122"/>
              </a:rPr>
              <a:t>、维修费（外包维修合同费）、耗材及运行费等。</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a:xfrm>
            <a:off x="2401888" y="346075"/>
            <a:ext cx="4475162" cy="706438"/>
          </a:xfrm>
        </p:spPr>
        <p:txBody>
          <a:bodyPr/>
          <a:lstStyle/>
          <a:p>
            <a:pPr eaLnBrk="1" hangingPunct="1"/>
            <a:r>
              <a:rPr lang="zh-CN" altLang="en-US" sz="3600" smtClean="0">
                <a:latin typeface="黑体" pitchFamily="2" charset="-122"/>
                <a:ea typeface="黑体" pitchFamily="2" charset="-122"/>
              </a:rPr>
              <a:t>总结</a:t>
            </a:r>
          </a:p>
        </p:txBody>
      </p:sp>
      <p:sp>
        <p:nvSpPr>
          <p:cNvPr id="106499" name="内容占位符 7"/>
          <p:cNvSpPr>
            <a:spLocks noGrp="1"/>
          </p:cNvSpPr>
          <p:nvPr>
            <p:ph idx="1"/>
          </p:nvPr>
        </p:nvSpPr>
        <p:spPr>
          <a:xfrm>
            <a:off x="323850" y="1125538"/>
            <a:ext cx="8447088" cy="4968875"/>
          </a:xfrm>
        </p:spPr>
        <p:txBody>
          <a:bodyPr/>
          <a:lstStyle/>
          <a:p>
            <a:pPr eaLnBrk="1" hangingPunct="1"/>
            <a:r>
              <a:rPr lang="zh-CN" altLang="en-US" smtClean="0">
                <a:latin typeface="黑体" pitchFamily="2" charset="-122"/>
                <a:ea typeface="黑体" pitchFamily="2" charset="-122"/>
              </a:rPr>
              <a:t>四、</a:t>
            </a:r>
            <a:r>
              <a:rPr lang="zh-CN" altLang="zh-CN" smtClean="0">
                <a:latin typeface="黑体" pitchFamily="2" charset="-122"/>
                <a:ea typeface="黑体" pitchFamily="2" charset="-122"/>
              </a:rPr>
              <a:t>平台建设以年度计划</a:t>
            </a:r>
            <a:r>
              <a:rPr lang="zh-CN" altLang="en-US" smtClean="0">
                <a:latin typeface="黑体" pitchFamily="2" charset="-122"/>
                <a:ea typeface="黑体" pitchFamily="2" charset="-122"/>
              </a:rPr>
              <a:t>为主、经费充足。</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美国高校的仪器设备购置经费来源多样，有联邦政府仪器设备专项资金、教授科研经费、企业和社会赞助以及学校自有资金等。</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学校能够获得大量的科研运行费（</a:t>
            </a:r>
            <a:r>
              <a:rPr lang="en-US" altLang="zh-CN" smtClean="0">
                <a:latin typeface="黑体" pitchFamily="2" charset="-122"/>
                <a:ea typeface="黑体" pitchFamily="2" charset="-122"/>
              </a:rPr>
              <a:t>overhead</a:t>
            </a:r>
            <a:r>
              <a:rPr lang="zh-CN" altLang="zh-CN" smtClean="0">
                <a:latin typeface="黑体" pitchFamily="2" charset="-122"/>
                <a:ea typeface="黑体" pitchFamily="2" charset="-122"/>
              </a:rPr>
              <a:t>），经费比较充足，因此学院或学校根据教授的集体提议和委员会的审批直接动用自有资金购置需要的仪器设备是非常普遍的现象。</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平台（</a:t>
            </a:r>
            <a:r>
              <a:rPr lang="en-US" altLang="zh-CN" smtClean="0">
                <a:latin typeface="黑体" pitchFamily="2" charset="-122"/>
                <a:ea typeface="黑体" pitchFamily="2" charset="-122"/>
              </a:rPr>
              <a:t>core facility</a:t>
            </a:r>
            <a:r>
              <a:rPr lang="zh-CN" altLang="zh-CN" smtClean="0">
                <a:latin typeface="黑体" pitchFamily="2" charset="-122"/>
                <a:ea typeface="黑体" pitchFamily="2" charset="-122"/>
              </a:rPr>
              <a:t>）在规划仪器设备的工作中有很大的发言权</a:t>
            </a:r>
            <a:r>
              <a:rPr lang="zh-CN" altLang="en-US" smtClean="0">
                <a:latin typeface="黑体" pitchFamily="2" charset="-122"/>
                <a:ea typeface="黑体" pitchFamily="2" charset="-122"/>
              </a:rPr>
              <a:t>。</a:t>
            </a:r>
            <a:endParaRPr lang="zh-CN" altLang="zh-CN"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7523" name="内容占位符 7"/>
          <p:cNvSpPr>
            <a:spLocks noGrp="1"/>
          </p:cNvSpPr>
          <p:nvPr>
            <p:ph idx="1"/>
          </p:nvPr>
        </p:nvSpPr>
        <p:spPr/>
        <p:txBody>
          <a:bodyPr/>
          <a:lstStyle/>
          <a:p>
            <a:pPr eaLnBrk="1" hangingPunct="1"/>
            <a:r>
              <a:rPr lang="zh-CN" altLang="en-US" smtClean="0">
                <a:latin typeface="黑体" pitchFamily="2" charset="-122"/>
                <a:ea typeface="黑体" pitchFamily="2" charset="-122"/>
              </a:rPr>
              <a:t>五、持续</a:t>
            </a:r>
            <a:r>
              <a:rPr lang="zh-CN" altLang="zh-CN" smtClean="0">
                <a:latin typeface="黑体" pitchFamily="2" charset="-122"/>
                <a:ea typeface="黑体" pitchFamily="2" charset="-122"/>
              </a:rPr>
              <a:t>运行补贴</a:t>
            </a:r>
            <a:r>
              <a:rPr lang="zh-CN" altLang="en-US" smtClean="0">
                <a:latin typeface="黑体" pitchFamily="2" charset="-122"/>
                <a:ea typeface="黑体" pitchFamily="2" charset="-122"/>
              </a:rPr>
              <a:t>，保证设备正常运行。</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各类平台在实际运行中常常出现收入无法完全覆盖支出的情况。</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一方面，通过调整下一年度的收费标准填补上一年度的窟窿</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另一方面，由于美国高校普遍鼓励建设高水平的仪器设备共享平台，支持高水平的研究，吸引高水平的学者，获取高额</a:t>
            </a:r>
            <a:r>
              <a:rPr lang="en-US" altLang="zh-CN" smtClean="0">
                <a:latin typeface="黑体" pitchFamily="2" charset="-122"/>
                <a:ea typeface="黑体" pitchFamily="2" charset="-122"/>
              </a:rPr>
              <a:t>overhead</a:t>
            </a:r>
            <a:r>
              <a:rPr lang="zh-CN" altLang="zh-CN"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越是顶尖的仪器设备和环境条件其成本、消耗越大，</a:t>
            </a:r>
            <a:r>
              <a:rPr lang="zh-CN" altLang="en-US" smtClean="0">
                <a:latin typeface="黑体" pitchFamily="2" charset="-122"/>
                <a:ea typeface="黑体" pitchFamily="2" charset="-122"/>
              </a:rPr>
              <a:t>补贴越高。</a:t>
            </a:r>
            <a:endParaRPr lang="zh-CN" altLang="zh-CN"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8547" name="内容占位符 7"/>
          <p:cNvSpPr>
            <a:spLocks noGrp="1"/>
          </p:cNvSpPr>
          <p:nvPr>
            <p:ph idx="1"/>
          </p:nvPr>
        </p:nvSpPr>
        <p:spPr/>
        <p:txBody>
          <a:bodyPr/>
          <a:lstStyle/>
          <a:p>
            <a:pPr eaLnBrk="1" hangingPunct="1"/>
            <a:r>
              <a:rPr lang="zh-CN" altLang="en-US" smtClean="0">
                <a:latin typeface="黑体" pitchFamily="2" charset="-122"/>
                <a:ea typeface="黑体" pitchFamily="2" charset="-122"/>
              </a:rPr>
              <a:t>六、</a:t>
            </a:r>
            <a:r>
              <a:rPr lang="zh-CN" altLang="zh-CN" smtClean="0">
                <a:latin typeface="黑体" pitchFamily="2" charset="-122"/>
                <a:ea typeface="黑体" pitchFamily="2" charset="-122"/>
              </a:rPr>
              <a:t>培训用户独立使用仪器设备</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有利于实现仪器</a:t>
            </a:r>
            <a:r>
              <a:rPr lang="en-US" altLang="zh-CN" smtClean="0">
                <a:latin typeface="黑体" pitchFamily="2" charset="-122"/>
                <a:ea typeface="黑体" pitchFamily="2" charset="-122"/>
              </a:rPr>
              <a:t>24</a:t>
            </a:r>
            <a:r>
              <a:rPr lang="zh-CN" altLang="zh-CN" smtClean="0">
                <a:latin typeface="黑体" pitchFamily="2" charset="-122"/>
                <a:ea typeface="黑体" pitchFamily="2" charset="-122"/>
              </a:rPr>
              <a:t>小时开放，大幅度提高仪器的利用率</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充分培养学生自主开展科研探索的能力</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mtClean="0">
                <a:latin typeface="黑体" pitchFamily="2" charset="-122"/>
                <a:ea typeface="黑体" pitchFamily="2" charset="-122"/>
              </a:rPr>
              <a:t>我国高校应该站在培养人和促进科研水平提高的角度，以研究生为主要对象开展用户培训，最好是有技能水平认证的培训，为学生的这种做法代表了共享平台运行的方向，值得我们的各类平台努力推进。</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09571" name="内容占位符 7"/>
          <p:cNvSpPr>
            <a:spLocks noGrp="1"/>
          </p:cNvSpPr>
          <p:nvPr>
            <p:ph idx="1"/>
          </p:nvPr>
        </p:nvSpPr>
        <p:spPr>
          <a:xfrm>
            <a:off x="468313" y="1412875"/>
            <a:ext cx="8229600" cy="4525963"/>
          </a:xfrm>
        </p:spPr>
        <p:txBody>
          <a:bodyPr/>
          <a:lstStyle/>
          <a:p>
            <a:pPr eaLnBrk="1" hangingPunct="1"/>
            <a:r>
              <a:rPr lang="zh-CN" altLang="en-US" smtClean="0">
                <a:latin typeface="黑体" pitchFamily="2" charset="-122"/>
                <a:ea typeface="黑体" pitchFamily="2" charset="-122"/>
              </a:rPr>
              <a:t>七、</a:t>
            </a:r>
            <a:r>
              <a:rPr lang="zh-CN" altLang="zh-CN" smtClean="0">
                <a:latin typeface="黑体" pitchFamily="2" charset="-122"/>
                <a:ea typeface="黑体" pitchFamily="2" charset="-122"/>
              </a:rPr>
              <a:t>技术队伍水平较高，学历层次高，人员相对稳定</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美国高校技术人员没有职称晋升</a:t>
            </a:r>
            <a:r>
              <a:rPr lang="zh-CN" altLang="en-US" sz="2400" smtClean="0">
                <a:latin typeface="黑体" pitchFamily="2" charset="-122"/>
                <a:ea typeface="黑体" pitchFamily="2" charset="-122"/>
              </a:rPr>
              <a:t>，</a:t>
            </a:r>
            <a:r>
              <a:rPr lang="zh-CN" altLang="zh-CN" sz="2400" smtClean="0">
                <a:latin typeface="黑体" pitchFamily="2" charset="-122"/>
                <a:ea typeface="黑体" pitchFamily="2" charset="-122"/>
              </a:rPr>
              <a:t>学历结构好，通常以博士、硕士为主体；</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技术水平高，能够承担仪器的运行维护、技术培训、技术方法研究以及高水平分析测试等工作；</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队伍比较稳定，许多技术人员在实验室工作了十多年甚至一辈子。对一些技术要求比较高的岗位给予比较高的待遇是一个非常重要的因素</a:t>
            </a:r>
            <a:r>
              <a:rPr lang="zh-CN" altLang="en-US" sz="2400" smtClean="0">
                <a:latin typeface="黑体" pitchFamily="2" charset="-122"/>
                <a:ea typeface="黑体" pitchFamily="2" charset="-122"/>
              </a:rPr>
              <a:t>。</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技术人员的工作接受用户的评价，待遇逐年会有所提升，但没有奖金等额外收入，待遇和工作业绩并不挂钩。</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10595" name="内容占位符 7"/>
          <p:cNvSpPr>
            <a:spLocks noGrp="1"/>
          </p:cNvSpPr>
          <p:nvPr>
            <p:ph idx="1"/>
          </p:nvPr>
        </p:nvSpPr>
        <p:spPr/>
        <p:txBody>
          <a:bodyPr/>
          <a:lstStyle/>
          <a:p>
            <a:pPr eaLnBrk="1" hangingPunct="1"/>
            <a:r>
              <a:rPr lang="zh-CN" altLang="en-US" smtClean="0">
                <a:latin typeface="黑体" pitchFamily="2" charset="-122"/>
                <a:ea typeface="黑体" pitchFamily="2" charset="-122"/>
              </a:rPr>
              <a:t>八、</a:t>
            </a:r>
            <a:r>
              <a:rPr lang="zh-CN" altLang="zh-CN" smtClean="0">
                <a:latin typeface="黑体" pitchFamily="2" charset="-122"/>
                <a:ea typeface="黑体" pitchFamily="2" charset="-122"/>
              </a:rPr>
              <a:t>重视仪器设备基础数据的管理</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eaLnBrk="1" hangingPunct="1"/>
            <a:endParaRPr lang="en-US" altLang="zh-CN"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固定资产入帐起点</a:t>
            </a:r>
            <a:r>
              <a:rPr lang="zh-CN" altLang="en-US" sz="2400" smtClean="0">
                <a:latin typeface="黑体" pitchFamily="2" charset="-122"/>
                <a:ea typeface="黑体" pitchFamily="2" charset="-122"/>
              </a:rPr>
              <a:t>高，</a:t>
            </a:r>
            <a:r>
              <a:rPr lang="zh-CN" altLang="zh-CN" sz="2400" smtClean="0">
                <a:latin typeface="黑体" pitchFamily="2" charset="-122"/>
                <a:ea typeface="黑体" pitchFamily="2" charset="-122"/>
              </a:rPr>
              <a:t>在不影响大局的情况下，抓大放小减少了学校、学院层面的资产管理工作量，也减轻政府部门的工作负担。</a:t>
            </a:r>
            <a:endParaRPr lang="en-US" altLang="zh-CN" sz="2400" smtClean="0">
              <a:latin typeface="黑体" pitchFamily="2" charset="-122"/>
              <a:ea typeface="黑体" pitchFamily="2" charset="-122"/>
            </a:endParaRPr>
          </a:p>
          <a:p>
            <a:pPr lvl="1" eaLnBrk="1" hangingPunct="1"/>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普遍进行折旧计算，这样帐上数据能够比较好地反映学校的实际状况。仪器设备的折旧周期普遍较短，常常只有</a:t>
            </a:r>
            <a:r>
              <a:rPr lang="en-US" altLang="zh-CN" sz="2400" smtClean="0">
                <a:latin typeface="黑体" pitchFamily="2" charset="-122"/>
                <a:ea typeface="黑体" pitchFamily="2" charset="-122"/>
              </a:rPr>
              <a:t>5-8</a:t>
            </a:r>
            <a:r>
              <a:rPr lang="zh-CN" altLang="zh-CN" sz="2400" smtClean="0">
                <a:latin typeface="黑体" pitchFamily="2" charset="-122"/>
                <a:ea typeface="黑体" pitchFamily="2" charset="-122"/>
              </a:rPr>
              <a:t>年。</a:t>
            </a:r>
            <a:endParaRPr lang="en-US" altLang="zh-CN" sz="2400" smtClean="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lstStyle/>
          <a:p>
            <a:pPr eaLnBrk="1" hangingPunct="1"/>
            <a:r>
              <a:rPr lang="zh-CN" altLang="en-US" sz="3600" smtClean="0">
                <a:latin typeface="黑体" pitchFamily="2" charset="-122"/>
                <a:ea typeface="黑体" pitchFamily="2" charset="-122"/>
              </a:rPr>
              <a:t>总结</a:t>
            </a:r>
          </a:p>
        </p:txBody>
      </p:sp>
      <p:sp>
        <p:nvSpPr>
          <p:cNvPr id="111619" name="内容占位符 7"/>
          <p:cNvSpPr>
            <a:spLocks noGrp="1"/>
          </p:cNvSpPr>
          <p:nvPr>
            <p:ph idx="1"/>
          </p:nvPr>
        </p:nvSpPr>
        <p:spPr/>
        <p:txBody>
          <a:bodyPr/>
          <a:lstStyle/>
          <a:p>
            <a:pPr eaLnBrk="1" hangingPunct="1"/>
            <a:r>
              <a:rPr lang="zh-CN" altLang="en-US" smtClean="0">
                <a:latin typeface="黑体" pitchFamily="2" charset="-122"/>
                <a:ea typeface="黑体" pitchFamily="2" charset="-122"/>
              </a:rPr>
              <a:t>九、</a:t>
            </a:r>
            <a:r>
              <a:rPr lang="zh-CN" altLang="zh-CN" smtClean="0">
                <a:latin typeface="黑体" pitchFamily="2" charset="-122"/>
                <a:ea typeface="黑体" pitchFamily="2" charset="-122"/>
              </a:rPr>
              <a:t>重视实验室安全工作</a:t>
            </a:r>
            <a:r>
              <a:rPr lang="zh-CN" altLang="en-US" smtClean="0">
                <a:latin typeface="黑体" pitchFamily="2" charset="-122"/>
                <a:ea typeface="黑体" pitchFamily="2" charset="-122"/>
              </a:rPr>
              <a:t>。</a:t>
            </a:r>
            <a:endParaRPr lang="en-US" altLang="zh-CN"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实验室安全管理措施规范、全面，安全设施比较完善。</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工作中非常重视细节，如实验室门口设置安全标识、危险源说明和实验室在用指示灯；</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房间内显著位置挂着本实验室主要危险物的说明及其应急处理说明的册页，并设置急救箱；</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电路、气路、水路等各种管线多采用房顶走线的方式，既方便了实验室的布局和调整，也提高了安全性能；气瓶等倾倒的物品都有固定装置等等</a:t>
            </a:r>
            <a:r>
              <a:rPr lang="zh-CN" altLang="en-US" sz="2400" smtClean="0">
                <a:latin typeface="黑体" pitchFamily="2" charset="-122"/>
                <a:ea typeface="黑体" pitchFamily="2" charset="-122"/>
              </a:rPr>
              <a:t>；</a:t>
            </a:r>
            <a:endParaRPr lang="en-US" altLang="zh-CN" sz="2400" smtClean="0">
              <a:latin typeface="黑体" pitchFamily="2" charset="-122"/>
              <a:ea typeface="黑体" pitchFamily="2" charset="-122"/>
            </a:endParaRPr>
          </a:p>
          <a:p>
            <a:pPr lvl="1" eaLnBrk="1" hangingPunct="1"/>
            <a:r>
              <a:rPr lang="zh-CN" altLang="zh-CN" sz="2400" smtClean="0">
                <a:latin typeface="黑体" pitchFamily="2" charset="-122"/>
                <a:ea typeface="黑体" pitchFamily="2" charset="-122"/>
              </a:rPr>
              <a:t>对临时到访人员都采取告知、签订协议书等措施。</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28670"/>
            <a:ext cx="8229600" cy="1143000"/>
          </a:xfrm>
        </p:spPr>
        <p:txBody>
          <a:bodyPr/>
          <a:lstStyle/>
          <a:p>
            <a:r>
              <a:rPr lang="zh-CN" altLang="en-US" sz="8000" dirty="0" smtClean="0"/>
              <a:t>思考</a:t>
            </a:r>
            <a:endParaRPr lang="zh-CN" altLang="en-US" sz="8000" dirty="0"/>
          </a:p>
        </p:txBody>
      </p:sp>
      <p:sp>
        <p:nvSpPr>
          <p:cNvPr id="3" name="内容占位符 2"/>
          <p:cNvSpPr>
            <a:spLocks noGrp="1"/>
          </p:cNvSpPr>
          <p:nvPr>
            <p:ph idx="1"/>
          </p:nvPr>
        </p:nvSpPr>
        <p:spPr>
          <a:xfrm>
            <a:off x="500034" y="3000372"/>
            <a:ext cx="8229600" cy="971544"/>
          </a:xfrm>
        </p:spPr>
        <p:txBody>
          <a:bodyPr/>
          <a:lstStyle/>
          <a:p>
            <a:pPr>
              <a:buNone/>
            </a:pPr>
            <a:r>
              <a:rPr lang="zh-CN" altLang="en-US" sz="6000" dirty="0" smtClean="0">
                <a:solidFill>
                  <a:schemeClr val="bg1">
                    <a:lumMod val="65000"/>
                  </a:schemeClr>
                </a:solidFill>
                <a:latin typeface="华文行楷" pitchFamily="2" charset="-122"/>
                <a:ea typeface="华文行楷" pitchFamily="2" charset="-122"/>
              </a:rPr>
              <a:t>高校实验室处的明天？</a:t>
            </a:r>
            <a:endParaRPr lang="zh-CN" altLang="en-US" sz="6000" dirty="0">
              <a:solidFill>
                <a:schemeClr val="bg1">
                  <a:lumMod val="65000"/>
                </a:schemeClr>
              </a:solidFill>
              <a:latin typeface="华文行楷" pitchFamily="2" charset="-122"/>
              <a:ea typeface="华文行楷"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5860</Words>
  <Application>Microsoft Office PowerPoint</Application>
  <PresentationFormat>全屏显示(4:3)</PresentationFormat>
  <Paragraphs>709</Paragraphs>
  <Slides>100</Slides>
  <Notes>0</Notes>
  <HiddenSlides>0</HiddenSlides>
  <MMClips>0</MMClips>
  <ScaleCrop>false</ScaleCrop>
  <HeadingPairs>
    <vt:vector size="4" baseType="variant">
      <vt:variant>
        <vt:lpstr>主题</vt:lpstr>
      </vt:variant>
      <vt:variant>
        <vt:i4>1</vt:i4>
      </vt:variant>
      <vt:variant>
        <vt:lpstr>幻灯片标题</vt:lpstr>
      </vt:variant>
      <vt:variant>
        <vt:i4>100</vt:i4>
      </vt:variant>
    </vt:vector>
  </HeadingPairs>
  <TitlesOfParts>
    <vt:vector size="101" baseType="lpstr">
      <vt:lpstr>Office 主题​​</vt:lpstr>
      <vt:lpstr>美国高校仪器设备开放共享考察</vt:lpstr>
      <vt:lpstr>考察团基本情况</vt:lpstr>
      <vt:lpstr>访问团成员</vt:lpstr>
      <vt:lpstr>考察模式</vt:lpstr>
      <vt:lpstr>目标</vt:lpstr>
      <vt:lpstr>目标</vt:lpstr>
      <vt:lpstr>访问的美国高校</vt:lpstr>
      <vt:lpstr>七所访问高校基本情况</vt:lpstr>
      <vt:lpstr>哈佛大学</vt:lpstr>
      <vt:lpstr>幻灯片 10</vt:lpstr>
      <vt:lpstr>幻灯片 11</vt:lpstr>
      <vt:lpstr>哈佛大学</vt:lpstr>
      <vt:lpstr>哈佛大学</vt:lpstr>
      <vt:lpstr>哈佛大学</vt:lpstr>
      <vt:lpstr>哈佛大学</vt:lpstr>
      <vt:lpstr>访问哈佛大学实验室</vt:lpstr>
      <vt:lpstr>Bauer实验室</vt:lpstr>
      <vt:lpstr>Bauer实验室</vt:lpstr>
      <vt:lpstr>Bauer实验室</vt:lpstr>
      <vt:lpstr>  生物学光学仪器实验室 The Harvard Center for Biological Imaging (HCBI) </vt:lpstr>
      <vt:lpstr>  生物学光学仪器实验室</vt:lpstr>
      <vt:lpstr>  生物学光学仪器实验室</vt:lpstr>
      <vt:lpstr>  生物学光学仪器实验室</vt:lpstr>
      <vt:lpstr>同位素实验室</vt:lpstr>
      <vt:lpstr>同位素实验室</vt:lpstr>
      <vt:lpstr>CNS纳米中心http://www.cns.fas.harvard.edu/</vt:lpstr>
      <vt:lpstr>幻灯片 27</vt:lpstr>
      <vt:lpstr>CNS服务模式</vt:lpstr>
      <vt:lpstr>CNS实验技术人员主要职责</vt:lpstr>
      <vt:lpstr>幻灯片 30</vt:lpstr>
      <vt:lpstr>幻灯片 31</vt:lpstr>
      <vt:lpstr>CNS收入支出</vt:lpstr>
      <vt:lpstr>哈佛总结</vt:lpstr>
      <vt:lpstr>波士顿大学</vt:lpstr>
      <vt:lpstr>波士顿大学</vt:lpstr>
      <vt:lpstr>光学研究中心</vt:lpstr>
      <vt:lpstr>光学研究中心</vt:lpstr>
      <vt:lpstr>光学研究中心</vt:lpstr>
      <vt:lpstr>  物理系 机加工实验室</vt:lpstr>
      <vt:lpstr> 马塞诸塞州绿色高性能计算中心</vt:lpstr>
      <vt:lpstr> 马塞诸塞州绿色高性能计算中心  Green High-Performance Computing Center (GHPCC)</vt:lpstr>
      <vt:lpstr>布朗大学</vt:lpstr>
      <vt:lpstr>布朗大学</vt:lpstr>
      <vt:lpstr>布朗大学</vt:lpstr>
      <vt:lpstr>布朗平台的运行管理</vt:lpstr>
      <vt:lpstr>生物系公共服务平台费用核算</vt:lpstr>
      <vt:lpstr>生物系公共服务平台费用核算</vt:lpstr>
      <vt:lpstr>分析测试服务平台费用核算</vt:lpstr>
      <vt:lpstr>BioMed共享资源平台</vt:lpstr>
      <vt:lpstr>BioMed共享资源平台</vt:lpstr>
      <vt:lpstr>BioMed共享资源平台统一规划</vt:lpstr>
      <vt:lpstr>耶鲁大学</vt:lpstr>
      <vt:lpstr>耶鲁大学</vt:lpstr>
      <vt:lpstr>耶鲁大学</vt:lpstr>
      <vt:lpstr>Keck实验室</vt:lpstr>
      <vt:lpstr>Keck实验室</vt:lpstr>
      <vt:lpstr>提供多种服务</vt:lpstr>
      <vt:lpstr>Keck实验室-运行规则</vt:lpstr>
      <vt:lpstr>Keck实验室</vt:lpstr>
      <vt:lpstr>Keck实验室-用户构成</vt:lpstr>
      <vt:lpstr> Keck实验室-收入来源</vt:lpstr>
      <vt:lpstr> Keck实验室-收入来源</vt:lpstr>
      <vt:lpstr> Keck实验室-2700万元设备购置经费来源</vt:lpstr>
      <vt:lpstr> Keck实验室-服务方式</vt:lpstr>
      <vt:lpstr> Keck实验室-服务方式</vt:lpstr>
      <vt:lpstr> Keck实验室-成功之道</vt:lpstr>
      <vt:lpstr> Keck实验室-思考</vt:lpstr>
      <vt:lpstr>休斯顿大学</vt:lpstr>
      <vt:lpstr>休斯顿大学</vt:lpstr>
      <vt:lpstr>核心设施（Core Facility）</vt:lpstr>
      <vt:lpstr>眼科学院</vt:lpstr>
      <vt:lpstr>超导中心 UH Superconductivity Center </vt:lpstr>
      <vt:lpstr>扫描探针显微镜能防震台</vt:lpstr>
      <vt:lpstr>莱斯大学</vt:lpstr>
      <vt:lpstr>莱斯大学</vt:lpstr>
      <vt:lpstr>莱斯大学-SEA</vt:lpstr>
      <vt:lpstr>莱斯大学-SEA</vt:lpstr>
      <vt:lpstr>莱斯大学-SEA</vt:lpstr>
      <vt:lpstr>莱斯大学-SEA</vt:lpstr>
      <vt:lpstr>德州大学奥斯汀分校</vt:lpstr>
      <vt:lpstr>德州大学奥斯汀分校</vt:lpstr>
      <vt:lpstr>德州大学奥斯汀分校</vt:lpstr>
      <vt:lpstr>德州大学奥斯汀分校</vt:lpstr>
      <vt:lpstr>德州大学奥斯汀分校</vt:lpstr>
      <vt:lpstr>德州大学奥斯汀分校</vt:lpstr>
      <vt:lpstr>总体感受</vt:lpstr>
      <vt:lpstr>幻灯片 87</vt:lpstr>
      <vt:lpstr>幻灯片 88</vt:lpstr>
      <vt:lpstr>总体感受</vt:lpstr>
      <vt:lpstr>总结</vt:lpstr>
      <vt:lpstr>总结</vt:lpstr>
      <vt:lpstr>总结</vt:lpstr>
      <vt:lpstr>总结</vt:lpstr>
      <vt:lpstr>总结</vt:lpstr>
      <vt:lpstr>总结</vt:lpstr>
      <vt:lpstr>总结</vt:lpstr>
      <vt:lpstr>总结</vt:lpstr>
      <vt:lpstr>总结</vt:lpstr>
      <vt:lpstr>思考</vt:lpstr>
      <vt:lpstr>致谢</vt:lpstr>
    </vt:vector>
  </TitlesOfParts>
  <Company>xjtu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jacob</dc:creator>
  <cp:lastModifiedBy>zhangh</cp:lastModifiedBy>
  <cp:revision>188</cp:revision>
  <dcterms:created xsi:type="dcterms:W3CDTF">2011-10-18T06:15:36Z</dcterms:created>
  <dcterms:modified xsi:type="dcterms:W3CDTF">2011-11-13T16:52:52Z</dcterms:modified>
</cp:coreProperties>
</file>